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1"/>
  </p:sldMasterIdLst>
  <p:notesMasterIdLst>
    <p:notesMasterId r:id="rId21"/>
  </p:notesMasterIdLst>
  <p:handoutMasterIdLst>
    <p:handoutMasterId r:id="rId22"/>
  </p:handoutMasterIdLst>
  <p:sldIdLst>
    <p:sldId id="437" r:id="rId2"/>
    <p:sldId id="438" r:id="rId3"/>
    <p:sldId id="439" r:id="rId4"/>
    <p:sldId id="440" r:id="rId5"/>
    <p:sldId id="442" r:id="rId6"/>
    <p:sldId id="441" r:id="rId7"/>
    <p:sldId id="448" r:id="rId8"/>
    <p:sldId id="444" r:id="rId9"/>
    <p:sldId id="445" r:id="rId10"/>
    <p:sldId id="446" r:id="rId11"/>
    <p:sldId id="447" r:id="rId12"/>
    <p:sldId id="455" r:id="rId13"/>
    <p:sldId id="456" r:id="rId14"/>
    <p:sldId id="449" r:id="rId15"/>
    <p:sldId id="452" r:id="rId16"/>
    <p:sldId id="450" r:id="rId17"/>
    <p:sldId id="451" r:id="rId18"/>
    <p:sldId id="453" r:id="rId19"/>
    <p:sldId id="454" r:id="rId20"/>
  </p:sldIdLst>
  <p:sldSz cx="12195175" cy="6858000"/>
  <p:notesSz cx="6858000" cy="9144000"/>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F46A7"/>
    <a:srgbClr val="970A82"/>
    <a:srgbClr val="FF3399"/>
    <a:srgbClr val="FF0000"/>
    <a:srgbClr val="FFFFFF"/>
    <a:srgbClr val="FEE3A1"/>
    <a:srgbClr val="FFF1D0"/>
    <a:srgbClr val="FFF8E7"/>
    <a:srgbClr val="FECE59"/>
    <a:srgbClr val="0032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123" autoAdjust="0"/>
    <p:restoredTop sz="96619" autoAdjust="0"/>
  </p:normalViewPr>
  <p:slideViewPr>
    <p:cSldViewPr snapToGrid="0" showGuides="1">
      <p:cViewPr varScale="1">
        <p:scale>
          <a:sx n="111" d="100"/>
          <a:sy n="111" d="100"/>
        </p:scale>
        <p:origin x="846" y="96"/>
      </p:cViewPr>
      <p:guideLst/>
    </p:cSldViewPr>
  </p:slideViewPr>
  <p:outlineViewPr>
    <p:cViewPr>
      <p:scale>
        <a:sx n="33" d="100"/>
        <a:sy n="33" d="100"/>
      </p:scale>
      <p:origin x="0" y="-8357"/>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92" d="100"/>
          <a:sy n="92" d="100"/>
        </p:scale>
        <p:origin x="404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dirty="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dirty="0"/>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a:t>
            </a:fld>
            <a:endParaRPr lang="de-DE" dirty="0"/>
          </a:p>
        </p:txBody>
      </p:sp>
    </p:spTree>
    <p:extLst>
      <p:ext uri="{BB962C8B-B14F-4D97-AF65-F5344CB8AC3E}">
        <p14:creationId xmlns:p14="http://schemas.microsoft.com/office/powerpoint/2010/main" val="24501197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hyperlink" Target="http://global.sap.com/corporate-en/legal/copyright/index.epx"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hyperlink" Target="http://www.sap.com/corporate-de/legal/copyright/index.epx"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Image">
    <p:bg>
      <p:bgRef idx="1001">
        <a:schemeClr val="bg1"/>
      </p:bgRef>
    </p:bg>
    <p:spTree>
      <p:nvGrpSpPr>
        <p:cNvPr id="1" name=""/>
        <p:cNvGrpSpPr/>
        <p:nvPr/>
      </p:nvGrpSpPr>
      <p:grpSpPr>
        <a:xfrm>
          <a:off x="0" y="0"/>
          <a:ext cx="0" cy="0"/>
          <a:chOff x="0" y="0"/>
          <a:chExt cx="0" cy="0"/>
        </a:xfrm>
      </p:grpSpPr>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19" name="Speaker"/>
          <p:cNvSpPr>
            <a:spLocks noGrp="1"/>
          </p:cNvSpPr>
          <p:nvPr userDrawn="1">
            <p:ph type="subTitle" idx="1" hasCustomPrompt="1"/>
          </p:nvPr>
        </p:nvSpPr>
        <p:spPr bwMode="black">
          <a:xfrm>
            <a:off x="288000" y="5130489"/>
            <a:ext cx="10899174"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dirty="0">
                <a:latin typeface="+mn-lt"/>
                <a:ea typeface="+mn-ea"/>
                <a:cs typeface="+mn-cs"/>
              </a:defRPr>
            </a:lvl1pPr>
          </a:lstStyle>
          <a:p>
            <a:pPr lvl="0"/>
            <a:r>
              <a:rPr lang="en-US" dirty="0"/>
              <a:t>Presentation Title </a:t>
            </a:r>
            <a:br>
              <a:rPr lang="en-US" dirty="0"/>
            </a:br>
            <a:r>
              <a:rPr lang="en-US" dirty="0"/>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1188800" cy="3430006"/>
          </a:xfrm>
          <a:solidFill>
            <a:schemeClr val="tx2">
              <a:alpha val="70000"/>
            </a:schemeClr>
          </a:solidFill>
        </p:spPr>
        <p:txBody>
          <a:bodyPr tIns="504000"/>
          <a:lstStyle>
            <a:lvl1pPr algn="ctr">
              <a:defRPr sz="1600">
                <a:solidFill>
                  <a:schemeClr val="tx1"/>
                </a:solidFill>
              </a:defRPr>
            </a:lvl1pPr>
          </a:lstStyle>
          <a:p>
            <a:r>
              <a:rPr lang="en-US" dirty="0"/>
              <a:t>Click to insert title image</a:t>
            </a:r>
          </a:p>
        </p:txBody>
      </p:sp>
      <p:grpSp>
        <p:nvGrpSpPr>
          <p:cNvPr id="2" name="Hero Motion Band" descr="Three rectangles on the roght side of the image&#10;1. SAP Gold 60%&#10;2. SAP Gold 30%&#10;3. SAP Gold" title="Hero Motion Band"/>
          <p:cNvGrpSpPr/>
          <p:nvPr userDrawn="1"/>
        </p:nvGrpSpPr>
        <p:grpSpPr>
          <a:xfrm>
            <a:off x="9171173" y="0"/>
            <a:ext cx="3024002" cy="3430006"/>
            <a:chOff x="9171173" y="0"/>
            <a:chExt cx="3024002" cy="3430006"/>
          </a:xfrm>
        </p:grpSpPr>
        <p:sp>
          <p:nvSpPr>
            <p:cNvPr id="17" name="Rectangle SAP Gold"/>
            <p:cNvSpPr/>
            <p:nvPr userDrawn="1"/>
          </p:nvSpPr>
          <p:spPr bwMode="gray">
            <a:xfrm>
              <a:off x="11187175" y="0"/>
              <a:ext cx="1008000" cy="3430006"/>
            </a:xfrm>
            <a:prstGeom prst="rect">
              <a:avLst/>
            </a:prstGeom>
            <a:solidFill>
              <a:schemeClr val="accent1"/>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SAP Gold 30%"/>
            <p:cNvSpPr/>
            <p:nvPr userDrawn="1"/>
          </p:nvSpPr>
          <p:spPr bwMode="gray">
            <a:xfrm>
              <a:off x="10179174" y="0"/>
              <a:ext cx="1008000" cy="3430006"/>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2" name="Rectangle SAP Gold 60%"/>
            <p:cNvSpPr/>
            <p:nvPr userDrawn="1"/>
          </p:nvSpPr>
          <p:spPr bwMode="gray">
            <a:xfrm>
              <a:off x="9171173" y="0"/>
              <a:ext cx="1008000" cy="3430006"/>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pic>
        <p:nvPicPr>
          <p:cNvPr id="12" name="SAP Logo" descr="SAP Logo" title="SAP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8000" y="6217668"/>
            <a:ext cx="1578462" cy="360000"/>
          </a:xfrm>
          <a:prstGeom prst="rect">
            <a:avLst/>
          </a:prstGeom>
        </p:spPr>
      </p:pic>
    </p:spTree>
    <p:extLst>
      <p:ext uri="{BB962C8B-B14F-4D97-AF65-F5344CB8AC3E}">
        <p14:creationId xmlns:p14="http://schemas.microsoft.com/office/powerpoint/2010/main" val="2452717617"/>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7505" userDrawn="1">
          <p15:clr>
            <a:srgbClr val="FBAE40"/>
          </p15:clr>
        </p15:guide>
        <p15:guide id="2" orient="horz" pos="4144" userDrawn="1">
          <p15:clr>
            <a:srgbClr val="FBAE40"/>
          </p15:clr>
        </p15:guide>
        <p15:guide id="3" orient="horz" pos="2162" userDrawn="1">
          <p15:clr>
            <a:srgbClr val="FBAE40"/>
          </p15:clr>
        </p15:guide>
        <p15:guide id="4" pos="181" userDrawn="1">
          <p15:clr>
            <a:srgbClr val="FBAE40"/>
          </p15:clr>
        </p15:guide>
        <p15:guide id="5" orient="horz" pos="2534" userDrawn="1">
          <p15:clr>
            <a:srgbClr val="FBAE40"/>
          </p15:clr>
        </p15:guide>
        <p15:guide id="6" orient="horz" pos="3164" userDrawn="1">
          <p15:clr>
            <a:srgbClr val="FBAE40"/>
          </p15:clr>
        </p15:guide>
        <p15:guide id="7" orient="horz" pos="3232" userDrawn="1">
          <p15:clr>
            <a:srgbClr val="FBAE40"/>
          </p15:clr>
        </p15:guide>
        <p15:guide id="8" orient="horz" pos="3504" userDrawn="1">
          <p15:clr>
            <a:srgbClr val="FBAE40"/>
          </p15:clr>
        </p15:guide>
        <p15:guide id="9" pos="704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0481451"/>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102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 column 2"/>
          <p:cNvSpPr>
            <a:spLocks noGrp="1"/>
          </p:cNvSpPr>
          <p:nvPr>
            <p:ph type="body" sz="quarter" idx="12" hasCustomPrompt="1"/>
          </p:nvPr>
        </p:nvSpPr>
        <p:spPr>
          <a:xfrm>
            <a:off x="4315238"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866416376"/>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399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2"/>
          <p:cNvSpPr>
            <a:spLocks noGrp="1"/>
          </p:cNvSpPr>
          <p:nvPr>
            <p:ph type="pic" sz="quarter" idx="14" hasCustomPrompt="1"/>
          </p:nvPr>
        </p:nvSpPr>
        <p:spPr bwMode="gray">
          <a:xfrm>
            <a:off x="6362477"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504941297"/>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2678" userDrawn="1">
          <p15:clr>
            <a:srgbClr val="FBAE40"/>
          </p15:clr>
        </p15:guide>
        <p15:guide id="6" orient="horz" pos="3004" userDrawn="1">
          <p15:clr>
            <a:srgbClr val="FBAE40"/>
          </p15:clr>
        </p15:guide>
        <p15:guide id="7" orient="horz" pos="3991"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3"/>
          <p:cNvSpPr>
            <a:spLocks noGrp="1"/>
          </p:cNvSpPr>
          <p:nvPr>
            <p:ph type="pic" sz="quarter" idx="14" hasCustomPrompt="1"/>
          </p:nvPr>
        </p:nvSpPr>
        <p:spPr bwMode="gray">
          <a:xfrm>
            <a:off x="8299277"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2"/>
          <p:cNvSpPr>
            <a:spLocks noGrp="1"/>
          </p:cNvSpPr>
          <p:nvPr>
            <p:ph type="pic" sz="quarter" idx="16" hasCustomPrompt="1"/>
          </p:nvPr>
        </p:nvSpPr>
        <p:spPr bwMode="gray">
          <a:xfrm>
            <a:off x="4401639"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727667599"/>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1019" userDrawn="1">
          <p15:clr>
            <a:srgbClr val="FBAE40"/>
          </p15:clr>
        </p15:guide>
        <p15:guide id="10" orient="horz" pos="2428" userDrawn="1">
          <p15:clr>
            <a:srgbClr val="FBAE40"/>
          </p15:clr>
        </p15:guide>
        <p15:guide id="11" orient="horz" pos="2743" userDrawn="1">
          <p15:clr>
            <a:srgbClr val="FBAE40"/>
          </p15:clr>
        </p15:guide>
        <p15:guide id="12" orient="horz" pos="3991"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4"/>
          <p:cNvSpPr>
            <a:spLocks noGrp="1"/>
          </p:cNvSpPr>
          <p:nvPr>
            <p:ph type="pic" sz="quarter" idx="12" hasCustomPrompt="1"/>
          </p:nvPr>
        </p:nvSpPr>
        <p:spPr bwMode="gray">
          <a:xfrm>
            <a:off x="504000"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9274877"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4"/>
          <p:cNvSpPr>
            <a:spLocks noGrp="1"/>
          </p:cNvSpPr>
          <p:nvPr>
            <p:ph type="pic" sz="quarter" idx="16" hasCustomPrompt="1"/>
          </p:nvPr>
        </p:nvSpPr>
        <p:spPr bwMode="gray">
          <a:xfrm>
            <a:off x="3427626"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4" name="Picture Placeholder 4"/>
          <p:cNvSpPr>
            <a:spLocks noGrp="1"/>
          </p:cNvSpPr>
          <p:nvPr>
            <p:ph type="pic" sz="quarter" idx="18" hasCustomPrompt="1"/>
          </p:nvPr>
        </p:nvSpPr>
        <p:spPr bwMode="gray">
          <a:xfrm>
            <a:off x="6351252"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80594478"/>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1" userDrawn="1">
          <p15:clr>
            <a:srgbClr val="FBAE40"/>
          </p15:clr>
        </p15:guide>
        <p15:guide id="5" orient="horz" pos="211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200"/>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932785900"/>
      </p:ext>
    </p:extLst>
  </p:cSld>
  <p:clrMapOvr>
    <a:masterClrMapping/>
  </p:clrMapOvr>
  <p:extLst mod="1">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el and 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200"/>
            </a:lvl2pPr>
          </a:lstStyle>
          <a:p>
            <a:pPr lvl="0"/>
            <a:r>
              <a:rPr lang="en-US" noProof="0" dirty="0"/>
              <a:t>“Quote goes here </a:t>
            </a:r>
            <a:br>
              <a:rPr lang="en-US" noProof="0" dirty="0"/>
            </a:br>
            <a:r>
              <a:rPr lang="en-US" noProof="0" dirty="0"/>
              <a:t>and here.”</a:t>
            </a:r>
          </a:p>
          <a:p>
            <a:pPr lvl="1"/>
            <a:r>
              <a:rPr lang="en-US" noProof="0" dirty="0"/>
              <a:t>Source</a:t>
            </a:r>
          </a:p>
        </p:txBody>
      </p:sp>
      <p:sp>
        <p:nvSpPr>
          <p:cNvPr id="2"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928401980"/>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133" userDrawn="1">
          <p15:clr>
            <a:srgbClr val="FBAE40"/>
          </p15:clr>
        </p15:guide>
        <p15:guide id="5" orient="horz" pos="3204" userDrawn="1">
          <p15:clr>
            <a:srgbClr val="FBAE40"/>
          </p15:clr>
        </p15:guide>
        <p15:guide id="6" pos="7364"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252000"/>
            <a:ext cx="4068000"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p:cNvSpPr>
            <a:spLocks noGrp="1"/>
          </p:cNvSpPr>
          <p:nvPr>
            <p:ph type="body" sz="quarter" idx="11" hasCustomPrompt="1"/>
          </p:nvPr>
        </p:nvSpPr>
        <p:spPr bwMode="black">
          <a:xfrm>
            <a:off x="503999" y="1620000"/>
            <a:ext cx="709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3" name="Title"/>
          <p:cNvSpPr>
            <a:spLocks noGrp="1"/>
          </p:cNvSpPr>
          <p:nvPr>
            <p:ph type="title" hasCustomPrompt="1"/>
          </p:nvPr>
        </p:nvSpPr>
        <p:spPr>
          <a:xfrm>
            <a:off x="504001" y="504000"/>
            <a:ext cx="709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425020262"/>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9" userDrawn="1">
          <p15:clr>
            <a:srgbClr val="FBAE40"/>
          </p15:clr>
        </p15:guide>
        <p15:guide id="5" orient="horz" pos="317" userDrawn="1">
          <p15:clr>
            <a:srgbClr val="FBAE40"/>
          </p15:clr>
        </p15:guide>
        <p15:guide id="6" orient="horz" pos="551" userDrawn="1">
          <p15:clr>
            <a:srgbClr val="FBAE40"/>
          </p15:clr>
        </p15:guide>
        <p15:guide id="7" orient="horz" pos="102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7588" y="252000"/>
            <a:ext cx="6097587"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1/2"/>
          <p:cNvSpPr>
            <a:spLocks noGrp="1"/>
          </p:cNvSpPr>
          <p:nvPr>
            <p:ph type="body" sz="quarter" idx="11" hasCustomPrompt="1"/>
          </p:nvPr>
        </p:nvSpPr>
        <p:spPr bwMode="black">
          <a:xfrm>
            <a:off x="503999" y="1620000"/>
            <a:ext cx="511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2" name="Title"/>
          <p:cNvSpPr>
            <a:spLocks noGrp="1"/>
          </p:cNvSpPr>
          <p:nvPr>
            <p:ph type="title" hasCustomPrompt="1"/>
          </p:nvPr>
        </p:nvSpPr>
        <p:spPr>
          <a:xfrm>
            <a:off x="504001" y="504000"/>
            <a:ext cx="511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552787710"/>
      </p:ext>
    </p:extLst>
  </p:cSld>
  <p:clrMapOvr>
    <a:masterClrMapping/>
  </p:clrMapOvr>
  <p:extLst mod="1">
    <p:ext uri="{DCECCB84-F9BA-43D5-87BE-67443E8EF086}">
      <p15:sldGuideLst xmlns:p15="http://schemas.microsoft.com/office/powerpoint/2012/main">
        <p15:guide id="1" pos="3841"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3538" userDrawn="1">
          <p15:clr>
            <a:srgbClr val="FBAE40"/>
          </p15:clr>
        </p15:guide>
        <p15:guide id="7" pos="317"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with Motion Band">
    <p:spTree>
      <p:nvGrpSpPr>
        <p:cNvPr id="1" name=""/>
        <p:cNvGrpSpPr/>
        <p:nvPr/>
      </p:nvGrpSpPr>
      <p:grpSpPr>
        <a:xfrm>
          <a:off x="0" y="0"/>
          <a:ext cx="0" cy="0"/>
          <a:chOff x="0" y="0"/>
          <a:chExt cx="0" cy="0"/>
        </a:xfrm>
      </p:grpSpPr>
      <p:sp>
        <p:nvSpPr>
          <p:cNvPr id="5" name="Picture Placeholder with motion band"/>
          <p:cNvSpPr>
            <a:spLocks noGrp="1"/>
          </p:cNvSpPr>
          <p:nvPr>
            <p:ph type="pic" sz="quarter" idx="10" hasCustomPrompt="1"/>
          </p:nvPr>
        </p:nvSpPr>
        <p:spPr bwMode="gray">
          <a:xfrm>
            <a:off x="1" y="252000"/>
            <a:ext cx="12195175"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Tree>
    <p:extLst>
      <p:ext uri="{BB962C8B-B14F-4D97-AF65-F5344CB8AC3E}">
        <p14:creationId xmlns:p14="http://schemas.microsoft.com/office/powerpoint/2010/main" val="1901049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 Illustration">
    <p:bg>
      <p:bgRef idx="1001">
        <a:schemeClr val="bg1"/>
      </p:bgRef>
    </p:bg>
    <p:spTree>
      <p:nvGrpSpPr>
        <p:cNvPr id="1" name=""/>
        <p:cNvGrpSpPr/>
        <p:nvPr/>
      </p:nvGrpSpPr>
      <p:grpSpPr>
        <a:xfrm>
          <a:off x="0" y="0"/>
          <a:ext cx="0" cy="0"/>
          <a:chOff x="0" y="0"/>
          <a:chExt cx="0" cy="0"/>
        </a:xfrm>
      </p:grpSpPr>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19" name="Speaker"/>
          <p:cNvSpPr>
            <a:spLocks noGrp="1"/>
          </p:cNvSpPr>
          <p:nvPr userDrawn="1">
            <p:ph type="subTitle" idx="1" hasCustomPrompt="1"/>
          </p:nvPr>
        </p:nvSpPr>
        <p:spPr bwMode="black">
          <a:xfrm>
            <a:off x="288000" y="5130489"/>
            <a:ext cx="109008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3" name="Title 2"/>
          <p:cNvSpPr>
            <a:spLocks noGrp="1"/>
          </p:cNvSpPr>
          <p:nvPr>
            <p:ph type="title" hasCustomPrompt="1"/>
          </p:nvPr>
        </p:nvSpPr>
        <p:spPr>
          <a:xfrm>
            <a:off x="288000" y="4024430"/>
            <a:ext cx="109008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sp>
        <p:nvSpPr>
          <p:cNvPr id="5" name="Title image (illustration scene art)"/>
          <p:cNvSpPr>
            <a:spLocks noGrp="1"/>
          </p:cNvSpPr>
          <p:nvPr>
            <p:ph type="pic" sz="quarter" idx="12" hasCustomPrompt="1"/>
          </p:nvPr>
        </p:nvSpPr>
        <p:spPr>
          <a:xfrm>
            <a:off x="1" y="0"/>
            <a:ext cx="12195175" cy="3430006"/>
          </a:xfrm>
          <a:noFill/>
        </p:spPr>
        <p:txBody>
          <a:bodyPr tIns="504000"/>
          <a:lstStyle>
            <a:lvl1pPr algn="ctr">
              <a:defRPr sz="1600">
                <a:solidFill>
                  <a:schemeClr val="tx1"/>
                </a:solidFill>
              </a:defRPr>
            </a:lvl1pPr>
          </a:lstStyle>
          <a:p>
            <a:r>
              <a:rPr lang="en-US" dirty="0"/>
              <a:t>Click to insert illustration</a:t>
            </a:r>
          </a:p>
        </p:txBody>
      </p:sp>
      <p:pic>
        <p:nvPicPr>
          <p:cNvPr id="7" name="SAP Logo" descr="SAP Logo" title="SAP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8000" y="6217668"/>
            <a:ext cx="1578462" cy="360000"/>
          </a:xfrm>
          <a:prstGeom prst="rect">
            <a:avLst/>
          </a:prstGeom>
        </p:spPr>
      </p:pic>
    </p:spTree>
    <p:extLst>
      <p:ext uri="{BB962C8B-B14F-4D97-AF65-F5344CB8AC3E}">
        <p14:creationId xmlns:p14="http://schemas.microsoft.com/office/powerpoint/2010/main" val="3018874800"/>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2160" userDrawn="1">
          <p15:clr>
            <a:srgbClr val="FBAE40"/>
          </p15:clr>
        </p15:guide>
        <p15:guide id="2" pos="181" userDrawn="1">
          <p15:clr>
            <a:srgbClr val="FBAE40"/>
          </p15:clr>
        </p15:guide>
        <p15:guide id="3" orient="horz" pos="4145" userDrawn="1">
          <p15:clr>
            <a:srgbClr val="FBAE40"/>
          </p15:clr>
        </p15:guide>
        <p15:guide id="4" orient="horz" pos="2534" userDrawn="1">
          <p15:clr>
            <a:srgbClr val="FBAE40"/>
          </p15:clr>
        </p15:guide>
        <p15:guide id="5" orient="horz" pos="3164" userDrawn="1">
          <p15:clr>
            <a:srgbClr val="FBAE40"/>
          </p15:clr>
        </p15:guide>
        <p15:guide id="6" orient="horz" pos="3233" userDrawn="1">
          <p15:clr>
            <a:srgbClr val="FBAE40"/>
          </p15:clr>
        </p15:guide>
        <p15:guide id="7" orient="horz" pos="3505" userDrawn="1">
          <p15:clr>
            <a:srgbClr val="FBAE40"/>
          </p15:clr>
        </p15:guide>
        <p15:guide id="8" pos="7049"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3"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4" name="Classification"/>
          <p:cNvSpPr txBox="1"/>
          <p:nvPr userDrawn="1"/>
        </p:nvSpPr>
        <p:spPr bwMode="black">
          <a:xfrm>
            <a:off x="2814655" y="6559834"/>
            <a:ext cx="278923"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PUBLIC</a:t>
            </a:r>
            <a:endParaRPr kumimoji="0" lang="en-US" sz="600" b="0" i="0" u="none" kern="0" baseline="0" dirty="0">
              <a:solidFill>
                <a:schemeClr val="tx1"/>
              </a:solidFill>
              <a:latin typeface="Arial"/>
              <a:ea typeface="Arial Unicode MS"/>
              <a:cs typeface="Arial Unicode MS" pitchFamily="34" charset="-128"/>
              <a:sym typeface="Arial"/>
            </a:endParaRPr>
          </a:p>
        </p:txBody>
      </p:sp>
      <p:sp>
        <p:nvSpPr>
          <p:cNvPr id="6"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2018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
        <p:nvSpPr>
          <p:cNvPr id="5" name="Picture Placeholder full image"/>
          <p:cNvSpPr>
            <a:spLocks noGrp="1"/>
          </p:cNvSpPr>
          <p:nvPr>
            <p:ph type="pic" sz="quarter" idx="10" hasCustomPrompt="1"/>
          </p:nvPr>
        </p:nvSpPr>
        <p:spPr bwMode="gray">
          <a:xfrm>
            <a:off x="1" y="0"/>
            <a:ext cx="12195175" cy="6858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Tree>
    <p:extLst>
      <p:ext uri="{BB962C8B-B14F-4D97-AF65-F5344CB8AC3E}">
        <p14:creationId xmlns:p14="http://schemas.microsoft.com/office/powerpoint/2010/main" val="41397911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620000"/>
            <a:ext cx="5328000" cy="4716000"/>
          </a:xfrm>
          <a:solidFill>
            <a:schemeClr val="tx2">
              <a:alpha val="70000"/>
            </a:schemeClr>
          </a:solid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screenshot</a:t>
            </a:r>
            <a:endParaRPr lang="de-DE" dirty="0"/>
          </a:p>
        </p:txBody>
      </p:sp>
      <p:sp>
        <p:nvSpPr>
          <p:cNvPr id="4" name="Text Placeholder"/>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1287227243"/>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620000"/>
            <a:ext cx="11185200" cy="4716000"/>
          </a:xfrm>
          <a:solidFill>
            <a:schemeClr val="tx2">
              <a:alpha val="70000"/>
            </a:schemeClr>
          </a:solidFill>
        </p:spPr>
        <p:txBody>
          <a:bodyPr tIns="1368000"/>
          <a:lstStyle>
            <a:lvl1pPr algn="ctr">
              <a:defRPr sz="1400" b="0"/>
            </a:lvl1pPr>
          </a:lstStyle>
          <a:p>
            <a:pPr lvl="0"/>
            <a:r>
              <a:rPr lang="en-US" dirty="0"/>
              <a:t>Click to add content</a:t>
            </a:r>
          </a:p>
        </p:txBody>
      </p:sp>
      <p:sp>
        <p:nvSpPr>
          <p:cNvPr id="2"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4186098743"/>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with Motion Ban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2483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Thank You and Contact Information">
    <p:bg>
      <p:bgRef idx="1001">
        <a:schemeClr val="bg1"/>
      </p:bgRef>
    </p:bg>
    <p:spTree>
      <p:nvGrpSpPr>
        <p:cNvPr id="1" name=""/>
        <p:cNvGrpSpPr/>
        <p:nvPr/>
      </p:nvGrpSpPr>
      <p:grpSpPr>
        <a:xfrm>
          <a:off x="0" y="0"/>
          <a:ext cx="0" cy="0"/>
          <a:chOff x="0" y="0"/>
          <a:chExt cx="0" cy="0"/>
        </a:xfrm>
      </p:grpSpPr>
      <p:sp>
        <p:nvSpPr>
          <p:cNvPr id="93" name="Contact information"/>
          <p:cNvSpPr>
            <a:spLocks noGrp="1"/>
          </p:cNvSpPr>
          <p:nvPr>
            <p:ph type="body" sz="quarter" idx="10" hasCustomPrompt="1"/>
          </p:nvPr>
        </p:nvSpPr>
        <p:spPr>
          <a:xfrm>
            <a:off x="504000" y="2905487"/>
            <a:ext cx="5593588" cy="2501010"/>
          </a:xfrm>
        </p:spPr>
        <p:txBody>
          <a:bodyPr anchor="t" anchorCtr="0">
            <a:noAutofit/>
          </a:bodyPr>
          <a:lstStyle>
            <a:lvl1pPr>
              <a:spcBef>
                <a:spcPts val="0"/>
              </a:spcBef>
              <a:spcAft>
                <a:spcPts val="1200"/>
              </a:spcAft>
              <a:defRPr sz="1600" b="0"/>
            </a:lvl1pPr>
            <a:lvl2pPr marL="0" indent="0">
              <a:spcBef>
                <a:spcPts val="0"/>
              </a:spcBef>
              <a:buNone/>
              <a:defRPr sz="1600" b="0"/>
            </a:lvl2pPr>
          </a:lstStyle>
          <a:p>
            <a:r>
              <a:rPr lang="en-US" dirty="0"/>
              <a:t>Contact information:</a:t>
            </a:r>
          </a:p>
          <a:p>
            <a:pPr lvl="1"/>
            <a:r>
              <a:rPr lang="en-US" dirty="0"/>
              <a:t>F name L name</a:t>
            </a:r>
          </a:p>
          <a:p>
            <a:pPr lvl="1"/>
            <a:r>
              <a:rPr lang="en-US" dirty="0"/>
              <a:t>Title</a:t>
            </a:r>
          </a:p>
          <a:p>
            <a:pPr lvl="1"/>
            <a:r>
              <a:rPr lang="en-US" dirty="0"/>
              <a:t>Address</a:t>
            </a:r>
          </a:p>
          <a:p>
            <a:pPr lvl="1"/>
            <a:r>
              <a:rPr lang="en-US" dirty="0"/>
              <a:t>Phone number</a:t>
            </a:r>
          </a:p>
        </p:txBody>
      </p:sp>
      <p:sp>
        <p:nvSpPr>
          <p:cNvPr id="2" name="Thank you"/>
          <p:cNvSpPr>
            <a:spLocks noGrp="1"/>
          </p:cNvSpPr>
          <p:nvPr>
            <p:ph type="ctrTitle" hasCustomPrompt="1"/>
          </p:nvPr>
        </p:nvSpPr>
        <p:spPr bwMode="gray">
          <a:xfrm>
            <a:off x="504000" y="1467009"/>
            <a:ext cx="5593588" cy="923116"/>
          </a:xfrm>
        </p:spPr>
        <p:txBody>
          <a:bodyPr anchor="t" anchorCtr="0">
            <a:noAutofit/>
          </a:bodyPr>
          <a:lstStyle>
            <a:lvl1pPr>
              <a:defRPr sz="5500">
                <a:solidFill>
                  <a:schemeClr val="accent1"/>
                </a:solidFill>
                <a:latin typeface="+mj-lt"/>
              </a:defRPr>
            </a:lvl1pPr>
          </a:lstStyle>
          <a:p>
            <a:r>
              <a:rPr lang="en-US" dirty="0"/>
              <a:t>Thank you.</a:t>
            </a:r>
            <a:endParaRPr lang="de-DE" dirty="0"/>
          </a:p>
        </p:txBody>
      </p:sp>
      <p:pic>
        <p:nvPicPr>
          <p:cNvPr id="5" name="SAP Logo" descr="SAP Logo" title="SAP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4000" y="5994000"/>
            <a:ext cx="1578462" cy="360000"/>
          </a:xfrm>
          <a:prstGeom prst="rect">
            <a:avLst/>
          </a:prstGeom>
        </p:spPr>
      </p:pic>
    </p:spTree>
    <p:extLst>
      <p:ext uri="{BB962C8B-B14F-4D97-AF65-F5344CB8AC3E}">
        <p14:creationId xmlns:p14="http://schemas.microsoft.com/office/powerpoint/2010/main" val="78109031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pos="7364" userDrawn="1">
          <p15:clr>
            <a:srgbClr val="FBAE40"/>
          </p15:clr>
        </p15:guide>
        <p15:guide id="2" orient="horz" pos="924"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sp>
        <p:nvSpPr>
          <p:cNvPr id="4" name="Copyright information"/>
          <p:cNvSpPr txBox="1"/>
          <p:nvPr/>
        </p:nvSpPr>
        <p:spPr bwMode="black">
          <a:xfrm>
            <a:off x="503999" y="1620000"/>
            <a:ext cx="11185200" cy="3323987"/>
          </a:xfrm>
          <a:prstGeom prst="rect">
            <a:avLst/>
          </a:prstGeom>
          <a:noFill/>
        </p:spPr>
        <p:txBody>
          <a:bodyPr wrap="square" lIns="0" tIns="0" rIns="0" bIns="0" rtlCol="0">
            <a:spAutoFit/>
          </a:bodyPr>
          <a:lstStyle/>
          <a:p>
            <a:pPr>
              <a:spcBef>
                <a:spcPts val="1200"/>
              </a:spcBef>
            </a:pPr>
            <a:r>
              <a:rPr lang="en-US" sz="1100" kern="1200" dirty="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1200"/>
              </a:spcBef>
            </a:pPr>
            <a:r>
              <a:rPr lang="en-US" sz="1100" kern="1200" dirty="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a:t>
            </a:r>
            <a:br>
              <a:rPr lang="en-US" sz="1100" kern="1200" dirty="0">
                <a:solidFill>
                  <a:schemeClr val="tx1"/>
                </a:solidFill>
                <a:latin typeface="Arial"/>
                <a:ea typeface="Arial Unicode MS" panose="020B0604020202020204" pitchFamily="34" charset="-128"/>
                <a:cs typeface="+mn-cs"/>
              </a:rPr>
            </a:br>
            <a:r>
              <a:rPr lang="en-US" sz="1100" kern="1200" dirty="0">
                <a:solidFill>
                  <a:schemeClr val="tx1"/>
                </a:solidFill>
                <a:latin typeface="Arial"/>
                <a:ea typeface="Arial Unicode MS" panose="020B0604020202020204" pitchFamily="34" charset="-128"/>
                <a:cs typeface="+mn-cs"/>
              </a:rPr>
              <a:t>of other software vendors. National product specifications may vary.</a:t>
            </a:r>
          </a:p>
          <a:p>
            <a:pPr>
              <a:spcBef>
                <a:spcPts val="1200"/>
              </a:spcBef>
            </a:pPr>
            <a:r>
              <a:rPr lang="en-US" sz="1100" kern="1200" dirty="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a:t>
            </a:r>
            <a:br>
              <a:rPr lang="en-US" sz="1100" kern="1200" dirty="0">
                <a:solidFill>
                  <a:schemeClr val="tx1"/>
                </a:solidFill>
                <a:latin typeface="Arial"/>
                <a:ea typeface="Arial Unicode MS" panose="020B0604020202020204" pitchFamily="34" charset="-128"/>
                <a:cs typeface="+mn-cs"/>
              </a:rPr>
            </a:br>
            <a:r>
              <a:rPr lang="en-US" sz="1100" kern="1200" dirty="0">
                <a:solidFill>
                  <a:schemeClr val="tx1"/>
                </a:solidFill>
                <a:latin typeface="Arial"/>
                <a:ea typeface="Arial Unicode MS" panose="020B0604020202020204" pitchFamily="34" charset="-128"/>
                <a:cs typeface="+mn-cs"/>
              </a:rPr>
              <a:t>set forth in the express warranty statements accompanying such products and services, if any. Nothing herein should be construed as constituting an additional warranty. </a:t>
            </a:r>
          </a:p>
          <a:p>
            <a:pPr>
              <a:spcBef>
                <a:spcPts val="1200"/>
              </a:spcBef>
            </a:pPr>
            <a:r>
              <a:rPr lang="en-US" sz="1100" kern="1200" dirty="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1100" kern="1200" baseline="0" dirty="0">
                <a:solidFill>
                  <a:schemeClr val="tx1"/>
                </a:solidFill>
                <a:latin typeface="Arial"/>
                <a:ea typeface="Arial Unicode MS" panose="020B0604020202020204" pitchFamily="34" charset="-128"/>
                <a:cs typeface="+mn-cs"/>
              </a:rPr>
              <a:t> </a:t>
            </a:r>
            <a:r>
              <a:rPr lang="en-US" sz="1100" kern="1200" dirty="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1200"/>
              </a:spcBef>
            </a:pPr>
            <a:r>
              <a:rPr lang="en-US" sz="1100" kern="1200" dirty="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a:t>
            </a:r>
            <a:br>
              <a:rPr lang="en-US" sz="1100" kern="1200" dirty="0">
                <a:solidFill>
                  <a:schemeClr val="tx1"/>
                </a:solidFill>
                <a:latin typeface="Arial"/>
                <a:ea typeface="Arial Unicode MS" panose="020B0604020202020204" pitchFamily="34" charset="-128"/>
                <a:cs typeface="+mn-cs"/>
              </a:rPr>
            </a:br>
            <a:r>
              <a:rPr lang="en-US" sz="1100" kern="1200" dirty="0">
                <a:solidFill>
                  <a:schemeClr val="tx1"/>
                </a:solidFill>
                <a:latin typeface="Arial"/>
                <a:ea typeface="Arial Unicode MS" panose="020B0604020202020204" pitchFamily="34" charset="-128"/>
                <a:cs typeface="+mn-cs"/>
              </a:rPr>
              <a:t>in Germany and other countries. All other product and service names mentioned are the trademarks of their respective companies. </a:t>
            </a:r>
            <a:br>
              <a:rPr lang="en-US" sz="1100" kern="1200" dirty="0">
                <a:solidFill>
                  <a:schemeClr val="tx1"/>
                </a:solidFill>
                <a:latin typeface="Arial"/>
                <a:ea typeface="Arial Unicode MS" panose="020B0604020202020204" pitchFamily="34" charset="-128"/>
                <a:cs typeface="+mn-cs"/>
              </a:rPr>
            </a:br>
            <a:br>
              <a:rPr lang="en-US" sz="1100" kern="1200" dirty="0">
                <a:solidFill>
                  <a:schemeClr val="tx1"/>
                </a:solidFill>
                <a:latin typeface="Arial"/>
                <a:ea typeface="Arial Unicode MS" panose="020B0604020202020204" pitchFamily="34" charset="-128"/>
                <a:cs typeface="+mn-cs"/>
              </a:rPr>
            </a:br>
            <a:r>
              <a:rPr lang="en-US" sz="1100" kern="1200" dirty="0">
                <a:solidFill>
                  <a:schemeClr val="tx1"/>
                </a:solidFill>
                <a:latin typeface="Arial"/>
                <a:ea typeface="Arial Unicode MS" panose="020B0604020202020204" pitchFamily="34" charset="-128"/>
                <a:cs typeface="+mn-cs"/>
              </a:rPr>
              <a:t>See </a:t>
            </a:r>
            <a:r>
              <a:rPr lang="en-US" sz="1100" kern="1200" dirty="0">
                <a:solidFill>
                  <a:schemeClr val="tx2"/>
                </a:solidFill>
                <a:latin typeface="Arial"/>
                <a:ea typeface="Arial Unicode MS" panose="020B0604020202020204" pitchFamily="34" charset="-128"/>
                <a:cs typeface="+mn-cs"/>
                <a:hlinkClick r:id="rId2"/>
              </a:rPr>
              <a:t>http://global.sap.com/corporate-en/legal/copyright/index.epx</a:t>
            </a:r>
            <a:r>
              <a:rPr lang="en-US" sz="1100" kern="1200" dirty="0">
                <a:solidFill>
                  <a:schemeClr val="tx2"/>
                </a:solidFill>
                <a:latin typeface="Arial"/>
                <a:ea typeface="Arial Unicode MS" panose="020B0604020202020204" pitchFamily="34" charset="-128"/>
                <a:cs typeface="+mn-cs"/>
              </a:rPr>
              <a:t> </a:t>
            </a:r>
            <a:r>
              <a:rPr lang="en-US" sz="1100" kern="1200" dirty="0">
                <a:solidFill>
                  <a:schemeClr val="tx1"/>
                </a:solidFill>
                <a:latin typeface="Arial"/>
                <a:ea typeface="Arial Unicode MS" panose="020B0604020202020204" pitchFamily="34" charset="-128"/>
                <a:cs typeface="+mn-cs"/>
              </a:rPr>
              <a:t>for additional trademark information and notices.</a:t>
            </a:r>
          </a:p>
        </p:txBody>
      </p:sp>
      <p:sp>
        <p:nvSpPr>
          <p:cNvPr id="3" name="Headline Copyright english"/>
          <p:cNvSpPr txBox="1"/>
          <p:nvPr userDrawn="1"/>
        </p:nvSpPr>
        <p:spPr>
          <a:xfrm>
            <a:off x="504001" y="719834"/>
            <a:ext cx="8740726" cy="369332"/>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2400" b="0" noProof="0" dirty="0"/>
              <a:t>© 2018 SAP SE or an SAP affiliate company. All rights reserved.</a:t>
            </a:r>
            <a:endParaRPr lang="de-DE" sz="2400" kern="0" dirty="0" err="1">
              <a:ea typeface="Arial Unicode MS" pitchFamily="34" charset="-128"/>
              <a:cs typeface="Arial Unicode MS" pitchFamily="34" charset="-128"/>
            </a:endParaRPr>
          </a:p>
        </p:txBody>
      </p:sp>
      <p:grpSp>
        <p:nvGrpSpPr>
          <p:cNvPr id="10" name="Group 9"/>
          <p:cNvGrpSpPr/>
          <p:nvPr userDrawn="1"/>
        </p:nvGrpSpPr>
        <p:grpSpPr>
          <a:xfrm>
            <a:off x="0" y="0"/>
            <a:ext cx="12195175" cy="251942"/>
            <a:chOff x="0" y="0"/>
            <a:chExt cx="12195175" cy="251942"/>
          </a:xfrm>
        </p:grpSpPr>
        <p:sp>
          <p:nvSpPr>
            <p:cNvPr id="11" name="Rectangle SAP Gold"/>
            <p:cNvSpPr/>
            <p:nvPr userDrawn="1"/>
          </p:nvSpPr>
          <p:spPr bwMode="gray">
            <a:xfrm>
              <a:off x="0" y="0"/>
              <a:ext cx="12195175" cy="251942"/>
            </a:xfrm>
            <a:prstGeom prst="rect">
              <a:avLst/>
            </a:prstGeom>
            <a:solidFill>
              <a:schemeClr val="tx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12" name="Secondary Motion Band"/>
            <p:cNvGrpSpPr/>
            <p:nvPr userDrawn="1"/>
          </p:nvGrpSpPr>
          <p:grpSpPr>
            <a:xfrm>
              <a:off x="10682127" y="0"/>
              <a:ext cx="1513048" cy="251942"/>
              <a:chOff x="10682127" y="0"/>
              <a:chExt cx="1513048" cy="252000"/>
            </a:xfrm>
          </p:grpSpPr>
          <p:sp>
            <p:nvSpPr>
              <p:cNvPr id="13" name="Rectangle SAP Gold"/>
              <p:cNvSpPr/>
              <p:nvPr userDrawn="1"/>
            </p:nvSpPr>
            <p:spPr bwMode="gray">
              <a:xfrm>
                <a:off x="11691175" y="0"/>
                <a:ext cx="504000"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4" name="Rectangle SAP Gold 30%"/>
              <p:cNvSpPr/>
              <p:nvPr userDrawn="1"/>
            </p:nvSpPr>
            <p:spPr bwMode="gray">
              <a:xfrm>
                <a:off x="11186476" y="0"/>
                <a:ext cx="504000"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5" name="Rectangle SAP Gold 60%"/>
              <p:cNvSpPr/>
              <p:nvPr userDrawn="1"/>
            </p:nvSpPr>
            <p:spPr bwMode="gray">
              <a:xfrm>
                <a:off x="10682127" y="0"/>
                <a:ext cx="504000"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4519251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opyright German">
    <p:spTree>
      <p:nvGrpSpPr>
        <p:cNvPr id="1" name=""/>
        <p:cNvGrpSpPr/>
        <p:nvPr/>
      </p:nvGrpSpPr>
      <p:grpSpPr>
        <a:xfrm>
          <a:off x="0" y="0"/>
          <a:ext cx="0" cy="0"/>
          <a:chOff x="0" y="0"/>
          <a:chExt cx="0" cy="0"/>
        </a:xfrm>
      </p:grpSpPr>
      <p:sp>
        <p:nvSpPr>
          <p:cNvPr id="4" name="Copyright information"/>
          <p:cNvSpPr txBox="1"/>
          <p:nvPr userDrawn="1"/>
        </p:nvSpPr>
        <p:spPr bwMode="black">
          <a:xfrm>
            <a:off x="504000" y="1620000"/>
            <a:ext cx="11185200" cy="3830931"/>
          </a:xfrm>
          <a:prstGeom prst="rect">
            <a:avLst/>
          </a:prstGeom>
          <a:noFill/>
        </p:spPr>
        <p:txBody>
          <a:bodyPr wrap="square" lIns="0" tIns="0" rIns="0" bIns="0" rtlCol="0">
            <a:spAutoFit/>
          </a:bodyPr>
          <a:lstStyle/>
          <a:p>
            <a:pPr>
              <a:spcBef>
                <a:spcPts val="1200"/>
              </a:spcBef>
            </a:pPr>
            <a:r>
              <a:rPr lang="de-DE" sz="1100" kern="1200" noProof="0" dirty="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1200"/>
              </a:spcBef>
            </a:pPr>
            <a:r>
              <a:rPr lang="de-DE" sz="1100" kern="1200" noProof="0" dirty="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1200"/>
              </a:spcBef>
            </a:pPr>
            <a:r>
              <a:rPr lang="de-DE" sz="1100" kern="1200" noProof="0" dirty="0">
                <a:solidFill>
                  <a:schemeClr val="tx1"/>
                </a:solidFill>
                <a:effectLst/>
                <a:latin typeface="Arial"/>
                <a:ea typeface="+mn-ea"/>
                <a:cs typeface="+mn-cs"/>
              </a:rPr>
              <a:t>Die vorliegenden Unterlagen werden von der SAP SE oder einem SAP-Konzernunternehmen bereitgestellt und dienen ausschließlich zu Informationszwecken. </a:t>
            </a:r>
            <a:br>
              <a:rPr lang="de-DE" sz="1100" kern="1200" noProof="0" dirty="0">
                <a:solidFill>
                  <a:schemeClr val="tx1"/>
                </a:solidFill>
                <a:effectLst/>
                <a:latin typeface="Arial"/>
                <a:ea typeface="+mn-ea"/>
                <a:cs typeface="+mn-cs"/>
              </a:rPr>
            </a:br>
            <a:r>
              <a:rPr lang="de-DE" sz="1100" kern="1200" noProof="0" dirty="0">
                <a:solidFill>
                  <a:schemeClr val="tx1"/>
                </a:solidFill>
                <a:effectLst/>
                <a:latin typeface="Arial"/>
                <a:ea typeface="+mn-ea"/>
                <a:cs typeface="+mn-cs"/>
              </a:rPr>
              <a:t>Die SAP SE oder ihre Konzernunternehmen übernehmen keinerlei Haftung oder Gewährleistung für Fehler oder Unvollständigkeiten in dieser Publikation. </a:t>
            </a:r>
            <a:br>
              <a:rPr lang="de-DE" sz="1100" kern="1200" noProof="0" dirty="0">
                <a:solidFill>
                  <a:schemeClr val="tx1"/>
                </a:solidFill>
                <a:effectLst/>
                <a:latin typeface="Arial"/>
                <a:ea typeface="+mn-ea"/>
                <a:cs typeface="+mn-cs"/>
              </a:rPr>
            </a:br>
            <a:r>
              <a:rPr lang="de-DE" sz="1100" kern="1200" noProof="0" dirty="0">
                <a:solidFill>
                  <a:schemeClr val="tx1"/>
                </a:solidFill>
                <a:effectLst/>
                <a:latin typeface="Arial"/>
                <a:ea typeface="+mn-ea"/>
                <a:cs typeface="+mn-cs"/>
              </a:rPr>
              <a:t>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1200"/>
              </a:spcBef>
            </a:pPr>
            <a:r>
              <a:rPr lang="de-DE" sz="1100" kern="1200" noProof="0" dirty="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1200"/>
              </a:spcBef>
            </a:pPr>
            <a:r>
              <a:rPr lang="de-DE" sz="1100" kern="1200" noProof="0" dirty="0">
                <a:solidFill>
                  <a:schemeClr val="tx1"/>
                </a:solidFill>
                <a:effectLst/>
                <a:latin typeface="Arial"/>
                <a:ea typeface="+mn-ea"/>
                <a:cs typeface="+mn-cs"/>
              </a:rPr>
              <a:t>SAP und andere in diesem Dokument erwähnte Produkte und Dienstleistungen von SAP sowie die dazugehörigen Logos sind Marken oder eingetragene Marken der SAP SE </a:t>
            </a:r>
            <a:br>
              <a:rPr lang="de-DE" sz="1100" kern="1200" noProof="0" dirty="0">
                <a:solidFill>
                  <a:schemeClr val="tx1"/>
                </a:solidFill>
                <a:effectLst/>
                <a:latin typeface="Arial"/>
                <a:ea typeface="+mn-ea"/>
                <a:cs typeface="+mn-cs"/>
              </a:rPr>
            </a:br>
            <a:r>
              <a:rPr lang="de-DE" sz="1100" kern="1200" noProof="0" dirty="0">
                <a:solidFill>
                  <a:schemeClr val="tx1"/>
                </a:solidFill>
                <a:effectLst/>
                <a:latin typeface="Arial"/>
                <a:ea typeface="+mn-ea"/>
                <a:cs typeface="+mn-cs"/>
              </a:rPr>
              <a:t>(oder von einem SAP-Konzernunternehmen) in Deutschland und verschiedenen anderen Ländern weltweit. Alle anderen Namen von Produkten und Dienstleistungen sind Marken der jeweiligen Firmen. </a:t>
            </a:r>
            <a:br>
              <a:rPr lang="de-DE" sz="1100" kern="1200" noProof="0" dirty="0">
                <a:solidFill>
                  <a:schemeClr val="tx1"/>
                </a:solidFill>
                <a:effectLst/>
                <a:latin typeface="Arial"/>
                <a:ea typeface="+mn-ea"/>
                <a:cs typeface="+mn-cs"/>
              </a:rPr>
            </a:br>
            <a:r>
              <a:rPr lang="de-DE" sz="1100" kern="1200" noProof="0" dirty="0">
                <a:solidFill>
                  <a:schemeClr val="tx1"/>
                </a:solidFill>
                <a:effectLst/>
                <a:latin typeface="Arial"/>
                <a:ea typeface="+mn-ea"/>
                <a:cs typeface="+mn-cs"/>
              </a:rPr>
              <a:t>Zusätzliche Informationen zur Marke und Vermerke finden Sie auf der Seite </a:t>
            </a:r>
            <a:r>
              <a:rPr lang="de-DE" sz="1100" kern="1200" noProof="0" dirty="0">
                <a:solidFill>
                  <a:schemeClr val="tx1"/>
                </a:solidFill>
                <a:effectLst/>
                <a:latin typeface="Arial"/>
                <a:ea typeface="+mn-ea"/>
                <a:cs typeface="+mn-cs"/>
                <a:hlinkClick r:id="rId2"/>
              </a:rPr>
              <a:t>http://www.sap.com/corporate-de/legal/copyright/index.epx</a:t>
            </a:r>
            <a:endParaRPr lang="de-DE" sz="1100" kern="1200" noProof="0" dirty="0">
              <a:solidFill>
                <a:schemeClr val="tx1"/>
              </a:solidFill>
              <a:effectLst/>
              <a:latin typeface="Arial"/>
              <a:ea typeface="+mn-ea"/>
              <a:cs typeface="+mn-cs"/>
            </a:endParaRPr>
          </a:p>
        </p:txBody>
      </p:sp>
      <p:sp>
        <p:nvSpPr>
          <p:cNvPr id="10" name="Headline Copyright german"/>
          <p:cNvSpPr txBox="1"/>
          <p:nvPr userDrawn="1"/>
        </p:nvSpPr>
        <p:spPr>
          <a:xfrm>
            <a:off x="504001" y="719834"/>
            <a:ext cx="10796097" cy="369332"/>
          </a:xfrm>
          <a:prstGeom prst="rect">
            <a:avLst/>
          </a:prstGeom>
          <a:noFill/>
        </p:spPr>
        <p:txBody>
          <a:bodyPr wrap="none" lIns="0" tIns="0" rIns="0" bIns="0" rtlCol="0">
            <a:spAutoFit/>
          </a:bodyPr>
          <a:lstStyle/>
          <a:p>
            <a:pPr fontAlgn="base">
              <a:spcBef>
                <a:spcPct val="50000"/>
              </a:spcBef>
              <a:spcAft>
                <a:spcPct val="0"/>
              </a:spcAft>
              <a:buClr>
                <a:srgbClr val="F0AB00"/>
              </a:buClr>
              <a:buSzPct val="80000"/>
            </a:pPr>
            <a:r>
              <a:rPr lang="en-US" sz="2400" b="0" noProof="0" dirty="0"/>
              <a:t>© </a:t>
            </a:r>
            <a:r>
              <a:rPr lang="de-DE" sz="2400" b="0" noProof="0" dirty="0"/>
              <a:t>2018 SAP SE oder ein SAP-Konzernunternehmen. Alle Rechte vorbehalten.</a:t>
            </a:r>
            <a:endParaRPr lang="de-DE" sz="2400" kern="0" dirty="0" err="1">
              <a:ea typeface="Arial Unicode MS" pitchFamily="34" charset="-128"/>
              <a:cs typeface="Arial Unicode MS" pitchFamily="34" charset="-128"/>
            </a:endParaRPr>
          </a:p>
        </p:txBody>
      </p:sp>
      <p:grpSp>
        <p:nvGrpSpPr>
          <p:cNvPr id="11" name="Group 10"/>
          <p:cNvGrpSpPr/>
          <p:nvPr userDrawn="1"/>
        </p:nvGrpSpPr>
        <p:grpSpPr>
          <a:xfrm>
            <a:off x="0" y="0"/>
            <a:ext cx="12195175" cy="251942"/>
            <a:chOff x="0" y="0"/>
            <a:chExt cx="12195175" cy="251942"/>
          </a:xfrm>
        </p:grpSpPr>
        <p:sp>
          <p:nvSpPr>
            <p:cNvPr id="12" name="Rectangle SAP Gold"/>
            <p:cNvSpPr/>
            <p:nvPr userDrawn="1"/>
          </p:nvSpPr>
          <p:spPr bwMode="gray">
            <a:xfrm>
              <a:off x="0" y="0"/>
              <a:ext cx="12195175" cy="251942"/>
            </a:xfrm>
            <a:prstGeom prst="rect">
              <a:avLst/>
            </a:prstGeom>
            <a:solidFill>
              <a:schemeClr val="tx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13" name="Secondary Motion Band"/>
            <p:cNvGrpSpPr/>
            <p:nvPr userDrawn="1"/>
          </p:nvGrpSpPr>
          <p:grpSpPr>
            <a:xfrm>
              <a:off x="10682127" y="0"/>
              <a:ext cx="1513048" cy="251942"/>
              <a:chOff x="10682127" y="0"/>
              <a:chExt cx="1513048" cy="252000"/>
            </a:xfrm>
          </p:grpSpPr>
          <p:sp>
            <p:nvSpPr>
              <p:cNvPr id="14" name="Rectangle SAP Gold"/>
              <p:cNvSpPr/>
              <p:nvPr userDrawn="1"/>
            </p:nvSpPr>
            <p:spPr bwMode="gray">
              <a:xfrm>
                <a:off x="11691175" y="0"/>
                <a:ext cx="504000"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5" name="Rectangle SAP Gold 30%"/>
              <p:cNvSpPr/>
              <p:nvPr userDrawn="1"/>
            </p:nvSpPr>
            <p:spPr bwMode="gray">
              <a:xfrm>
                <a:off x="11186476" y="0"/>
                <a:ext cx="504000"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6" name="Rectangle SAP Gold 60%"/>
              <p:cNvSpPr/>
              <p:nvPr userDrawn="1"/>
            </p:nvSpPr>
            <p:spPr bwMode="gray">
              <a:xfrm>
                <a:off x="10682127" y="0"/>
                <a:ext cx="504000"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1911862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hite">
    <p:bg>
      <p:bgRef idx="1001">
        <a:schemeClr val="bg1"/>
      </p:bgRef>
    </p:bg>
    <p:spTree>
      <p:nvGrpSpPr>
        <p:cNvPr id="1" name=""/>
        <p:cNvGrpSpPr/>
        <p:nvPr/>
      </p:nvGrpSpPr>
      <p:grpSpPr>
        <a:xfrm>
          <a:off x="0" y="0"/>
          <a:ext cx="0" cy="0"/>
          <a:chOff x="0" y="0"/>
          <a:chExt cx="0" cy="0"/>
        </a:xfrm>
      </p:grpSpPr>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6" name="Speaker"/>
          <p:cNvSpPr>
            <a:spLocks noGrp="1"/>
          </p:cNvSpPr>
          <p:nvPr userDrawn="1">
            <p:ph type="subTitle" idx="1" hasCustomPrompt="1"/>
          </p:nvPr>
        </p:nvSpPr>
        <p:spPr bwMode="black">
          <a:xfrm>
            <a:off x="288000" y="4268503"/>
            <a:ext cx="8595171"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4" name="Title 3"/>
          <p:cNvSpPr>
            <a:spLocks noGrp="1"/>
          </p:cNvSpPr>
          <p:nvPr>
            <p:ph type="title" hasCustomPrompt="1"/>
          </p:nvPr>
        </p:nvSpPr>
        <p:spPr>
          <a:xfrm>
            <a:off x="288000" y="2706317"/>
            <a:ext cx="85968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grpSp>
        <p:nvGrpSpPr>
          <p:cNvPr id="2" name="Hero Motion Band"/>
          <p:cNvGrpSpPr/>
          <p:nvPr userDrawn="1"/>
        </p:nvGrpSpPr>
        <p:grpSpPr>
          <a:xfrm>
            <a:off x="9171173" y="0"/>
            <a:ext cx="3024002" cy="6858000"/>
            <a:chOff x="9171173" y="0"/>
            <a:chExt cx="3024002" cy="6855990"/>
          </a:xfrm>
        </p:grpSpPr>
        <p:sp>
          <p:nvSpPr>
            <p:cNvPr id="17" name="Rectangle SAP Gold"/>
            <p:cNvSpPr/>
            <p:nvPr userDrawn="1"/>
          </p:nvSpPr>
          <p:spPr bwMode="gray">
            <a:xfrm>
              <a:off x="11187175" y="0"/>
              <a:ext cx="1008000" cy="6855990"/>
            </a:xfrm>
            <a:prstGeom prst="rect">
              <a:avLst/>
            </a:prstGeom>
            <a:solidFill>
              <a:schemeClr val="accent1"/>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SAP Gold 30%"/>
            <p:cNvSpPr/>
            <p:nvPr userDrawn="1"/>
          </p:nvSpPr>
          <p:spPr bwMode="gray">
            <a:xfrm>
              <a:off x="10179174" y="0"/>
              <a:ext cx="1008000" cy="685599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2" name="Rectangle SAP Gold 60%"/>
            <p:cNvSpPr/>
            <p:nvPr userDrawn="1"/>
          </p:nvSpPr>
          <p:spPr bwMode="gray">
            <a:xfrm>
              <a:off x="9171173" y="0"/>
              <a:ext cx="1008000" cy="685599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pic>
        <p:nvPicPr>
          <p:cNvPr id="10" name="SAP Logo" descr="SAP Logo" title="SAP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8000" y="6217668"/>
            <a:ext cx="1578462" cy="360000"/>
          </a:xfrm>
          <a:prstGeom prst="rect">
            <a:avLst/>
          </a:prstGeom>
        </p:spPr>
      </p:pic>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6" pos="5597"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bg>
      <p:bgRef idx="1001">
        <a:schemeClr val="bg1"/>
      </p:bgRef>
    </p:bg>
    <p:spTree>
      <p:nvGrpSpPr>
        <p:cNvPr id="1" name=""/>
        <p:cNvGrpSpPr/>
        <p:nvPr/>
      </p:nvGrpSpPr>
      <p:grpSpPr>
        <a:xfrm>
          <a:off x="0" y="0"/>
          <a:ext cx="0" cy="0"/>
          <a:chOff x="0" y="0"/>
          <a:chExt cx="0" cy="0"/>
        </a:xfrm>
      </p:grpSpPr>
      <p:sp>
        <p:nvSpPr>
          <p:cNvPr id="7" name="Pictogram Placeholder"/>
          <p:cNvSpPr>
            <a:spLocks noGrp="1"/>
          </p:cNvSpPr>
          <p:nvPr>
            <p:ph type="pic" sz="quarter" idx="16"/>
          </p:nvPr>
        </p:nvSpPr>
        <p:spPr>
          <a:xfrm>
            <a:off x="6954855" y="963000"/>
            <a:ext cx="4932000" cy="4932000"/>
          </a:xfrm>
        </p:spPr>
        <p:txBody>
          <a:bodyPr/>
          <a:lstStyle/>
          <a:p>
            <a:r>
              <a:rPr lang="en-US"/>
              <a:t>Click icon to add picture</a:t>
            </a:r>
            <a:endParaRPr lang="de-DE" dirty="0"/>
          </a:p>
        </p:txBody>
      </p:sp>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6" name="Speaker"/>
          <p:cNvSpPr>
            <a:spLocks noGrp="1"/>
          </p:cNvSpPr>
          <p:nvPr userDrawn="1">
            <p:ph type="subTitle" idx="1" hasCustomPrompt="1"/>
          </p:nvPr>
        </p:nvSpPr>
        <p:spPr bwMode="black">
          <a:xfrm>
            <a:off x="288001" y="4268503"/>
            <a:ext cx="637343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8" name="Title 7"/>
          <p:cNvSpPr>
            <a:spLocks noGrp="1"/>
          </p:cNvSpPr>
          <p:nvPr>
            <p:ph type="title" hasCustomPrompt="1"/>
          </p:nvPr>
        </p:nvSpPr>
        <p:spPr>
          <a:xfrm>
            <a:off x="288001" y="2706317"/>
            <a:ext cx="6372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pic>
        <p:nvPicPr>
          <p:cNvPr id="9" name="SAP Logo" descr="SAP Logo" title="SAP Logo"/>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8000" y="6217668"/>
            <a:ext cx="1578462" cy="360000"/>
          </a:xfrm>
          <a:prstGeom prst="rect">
            <a:avLst/>
          </a:prstGeom>
        </p:spPr>
      </p:pic>
    </p:spTree>
    <p:extLst>
      <p:ext uri="{BB962C8B-B14F-4D97-AF65-F5344CB8AC3E}">
        <p14:creationId xmlns:p14="http://schemas.microsoft.com/office/powerpoint/2010/main" val="3048046299"/>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pos="4196" userDrawn="1">
          <p15:clr>
            <a:srgbClr val="FBAE40"/>
          </p15:clr>
        </p15:guide>
        <p15:guide id="4" orient="horz" pos="2688" userDrawn="1">
          <p15:clr>
            <a:srgbClr val="FBAE40"/>
          </p15:clr>
        </p15:guide>
        <p15:guide id="5" orient="horz" pos="2335" userDrawn="1">
          <p15:clr>
            <a:srgbClr val="FBAE40"/>
          </p15:clr>
        </p15:guide>
        <p15:guide id="6" orient="horz" pos="29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4000" y="1620000"/>
            <a:ext cx="11185200" cy="4716000"/>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dirty="0"/>
              <a:t>Agenda Item/Divider Headline</a:t>
            </a:r>
          </a:p>
          <a:p>
            <a:pPr lvl="1"/>
            <a:r>
              <a:rPr lang="en-US" dirty="0"/>
              <a:t>Details</a:t>
            </a:r>
          </a:p>
        </p:txBody>
      </p:sp>
      <p:sp>
        <p:nvSpPr>
          <p:cNvPr id="3" name="Agenda title"/>
          <p:cNvSpPr>
            <a:spLocks noGrp="1"/>
          </p:cNvSpPr>
          <p:nvPr>
            <p:ph type="title" hasCustomPrompt="1"/>
          </p:nvPr>
        </p:nvSpPr>
        <p:spPr/>
        <p:txBody>
          <a:bodyPr/>
          <a:lstStyle>
            <a:lvl1pPr>
              <a:defRPr/>
            </a:lvl1pPr>
          </a:lstStyle>
          <a:p>
            <a:r>
              <a:rPr lang="en-US" dirty="0"/>
              <a:t>Agenda</a:t>
            </a:r>
          </a:p>
        </p:txBody>
      </p:sp>
    </p:spTree>
    <p:extLst>
      <p:ext uri="{BB962C8B-B14F-4D97-AF65-F5344CB8AC3E}">
        <p14:creationId xmlns:p14="http://schemas.microsoft.com/office/powerpoint/2010/main" val="1859360619"/>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410952787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pos="317"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dirty="0"/>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100898527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17"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466743634"/>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129332223"/>
      </p:ext>
    </p:extLst>
  </p:cSld>
  <p:clrMapOvr>
    <a:masterClrMapping/>
  </p:clrMapOvr>
  <p:extLst mod="1">
    <p:ext uri="{DCECCB84-F9BA-43D5-87BE-67443E8EF086}">
      <p15:sldGuideLst xmlns:p15="http://schemas.microsoft.com/office/powerpoint/2012/main">
        <p15:guide id="1" pos="316" userDrawn="1">
          <p15:clr>
            <a:srgbClr val="FBAE40"/>
          </p15:clr>
        </p15:guide>
        <p15:guide id="2" orient="horz" pos="3991"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1019"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11" name="Classification"/>
          <p:cNvSpPr txBox="1"/>
          <p:nvPr userDrawn="1"/>
        </p:nvSpPr>
        <p:spPr bwMode="black">
          <a:xfrm>
            <a:off x="2814655" y="6559834"/>
            <a:ext cx="278923"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PUBLIC</a:t>
            </a:r>
            <a:endParaRPr kumimoji="0" lang="en-US" sz="600" b="0" i="0" u="none" kern="0" baseline="0" dirty="0">
              <a:solidFill>
                <a:schemeClr val="tx1"/>
              </a:solidFill>
              <a:latin typeface="Arial"/>
              <a:ea typeface="Arial Unicode MS"/>
              <a:cs typeface="Arial Unicode MS" pitchFamily="34" charset="-128"/>
              <a:sym typeface="Arial"/>
            </a:endParaRPr>
          </a:p>
        </p:txBody>
      </p:sp>
      <p:sp>
        <p:nvSpPr>
          <p:cNvPr id="10"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2018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grpSp>
        <p:nvGrpSpPr>
          <p:cNvPr id="4" name="Group 3"/>
          <p:cNvGrpSpPr/>
          <p:nvPr userDrawn="1"/>
        </p:nvGrpSpPr>
        <p:grpSpPr>
          <a:xfrm>
            <a:off x="0" y="0"/>
            <a:ext cx="12195175" cy="251942"/>
            <a:chOff x="0" y="0"/>
            <a:chExt cx="12195175" cy="251942"/>
          </a:xfrm>
        </p:grpSpPr>
        <p:sp>
          <p:nvSpPr>
            <p:cNvPr id="12" name="Rectangle SAP Gold"/>
            <p:cNvSpPr/>
            <p:nvPr userDrawn="1"/>
          </p:nvSpPr>
          <p:spPr bwMode="gray">
            <a:xfrm>
              <a:off x="0" y="0"/>
              <a:ext cx="12195175" cy="251942"/>
            </a:xfrm>
            <a:prstGeom prst="rect">
              <a:avLst/>
            </a:prstGeom>
            <a:solidFill>
              <a:schemeClr val="tx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9" name="Secondary Motion Band"/>
            <p:cNvGrpSpPr/>
            <p:nvPr userDrawn="1"/>
          </p:nvGrpSpPr>
          <p:grpSpPr>
            <a:xfrm>
              <a:off x="10682127" y="0"/>
              <a:ext cx="1513048" cy="251942"/>
              <a:chOff x="10682127" y="0"/>
              <a:chExt cx="1513048" cy="252000"/>
            </a:xfrm>
          </p:grpSpPr>
          <p:sp>
            <p:nvSpPr>
              <p:cNvPr id="16" name="Rectangle SAP Gold"/>
              <p:cNvSpPr/>
              <p:nvPr userDrawn="1"/>
            </p:nvSpPr>
            <p:spPr bwMode="gray">
              <a:xfrm>
                <a:off x="11691175" y="0"/>
                <a:ext cx="504000"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7" name="Rectangle SAP Gold 30%"/>
              <p:cNvSpPr/>
              <p:nvPr userDrawn="1"/>
            </p:nvSpPr>
            <p:spPr bwMode="gray">
              <a:xfrm>
                <a:off x="11186476" y="0"/>
                <a:ext cx="504000"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SAP Gold 60%"/>
              <p:cNvSpPr/>
              <p:nvPr userDrawn="1"/>
            </p:nvSpPr>
            <p:spPr bwMode="gray">
              <a:xfrm>
                <a:off x="10682127" y="0"/>
                <a:ext cx="504000"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2" r:id="rId1"/>
    <p:sldLayoutId id="2147483776" r:id="rId2"/>
    <p:sldLayoutId id="2147483773" r:id="rId3"/>
    <p:sldLayoutId id="2147483775" r:id="rId4"/>
    <p:sldLayoutId id="2147483741" r:id="rId5"/>
    <p:sldLayoutId id="2147483765" r:id="rId6"/>
    <p:sldLayoutId id="2147483767" r:id="rId7"/>
    <p:sldLayoutId id="2147483743" r:id="rId8"/>
    <p:sldLayoutId id="2147483774" r:id="rId9"/>
    <p:sldLayoutId id="2147483745" r:id="rId10"/>
    <p:sldLayoutId id="2147483760" r:id="rId11"/>
    <p:sldLayoutId id="2147483768" r:id="rId12"/>
    <p:sldLayoutId id="2147483769" r:id="rId13"/>
    <p:sldLayoutId id="2147483770" r:id="rId14"/>
    <p:sldLayoutId id="2147483744" r:id="rId15"/>
    <p:sldLayoutId id="2147483777" r:id="rId16"/>
    <p:sldLayoutId id="2147483757" r:id="rId17"/>
    <p:sldLayoutId id="2147483748" r:id="rId18"/>
    <p:sldLayoutId id="2147483762" r:id="rId19"/>
    <p:sldLayoutId id="2147483771" r:id="rId20"/>
    <p:sldLayoutId id="2147483763" r:id="rId21"/>
    <p:sldLayoutId id="2147483751" r:id="rId22"/>
    <p:sldLayoutId id="2147483753" r:id="rId23"/>
    <p:sldLayoutId id="2147483756" r:id="rId24"/>
    <p:sldLayoutId id="2147483740" r:id="rId25"/>
    <p:sldLayoutId id="2147483754" r:id="rId26"/>
    <p:sldLayoutId id="2147483755" r:id="rId27"/>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EPK%20Ablauf%20der%20Anwendung.png" TargetMode="Externa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Projektstrukturplan.png" TargetMode="Externa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Title Image" descr="Example of an image for ttitle slide" title="Title image"/>
          <p:cNvPicPr>
            <a:picLocks noGrp="1" noChangeAspect="1"/>
          </p:cNvPicPr>
          <p:nvPr>
            <p:ph type="pic" sz="quarter" idx="12"/>
          </p:nvPr>
        </p:nvPicPr>
        <p:blipFill rotWithShape="1">
          <a:blip r:embed="rId3"/>
          <a:srcRect l="2652" t="3259" b="37045"/>
          <a:stretch/>
        </p:blipFill>
        <p:spPr bwMode="gray"/>
      </p:pic>
      <p:sp>
        <p:nvSpPr>
          <p:cNvPr id="35" name="Speaker"/>
          <p:cNvSpPr>
            <a:spLocks noGrp="1"/>
          </p:cNvSpPr>
          <p:nvPr>
            <p:ph type="subTitle" idx="1"/>
          </p:nvPr>
        </p:nvSpPr>
        <p:spPr bwMode="gray"/>
        <p:txBody>
          <a:bodyPr/>
          <a:lstStyle/>
          <a:p>
            <a:r>
              <a:rPr lang="en-US" dirty="0"/>
              <a:t>Sebastian Schütz, SAP</a:t>
            </a:r>
          </a:p>
          <a:p>
            <a:pPr lvl="0"/>
            <a:r>
              <a:rPr lang="en-US" dirty="0"/>
              <a:t>March 14, 2018</a:t>
            </a:r>
          </a:p>
        </p:txBody>
      </p:sp>
      <p:sp>
        <p:nvSpPr>
          <p:cNvPr id="8" name="Presentation Title"/>
          <p:cNvSpPr>
            <a:spLocks noGrp="1"/>
          </p:cNvSpPr>
          <p:nvPr>
            <p:ph type="title"/>
          </p:nvPr>
        </p:nvSpPr>
        <p:spPr bwMode="gray"/>
        <p:txBody>
          <a:bodyPr/>
          <a:lstStyle/>
          <a:p>
            <a:r>
              <a:rPr lang="en-US" dirty="0" err="1"/>
              <a:t>Erarbeitung</a:t>
            </a:r>
            <a:r>
              <a:rPr lang="en-US" dirty="0"/>
              <a:t> der </a:t>
            </a:r>
            <a:r>
              <a:rPr lang="en-US"/>
              <a:t>Projektstruktur</a:t>
            </a:r>
            <a:r>
              <a:rPr lang="en-US" dirty="0"/>
              <a:t> </a:t>
            </a:r>
            <a:br>
              <a:rPr lang="en-US" dirty="0"/>
            </a:br>
            <a:r>
              <a:rPr lang="en-US" dirty="0" err="1">
                <a:solidFill>
                  <a:schemeClr val="accent1"/>
                </a:solidFill>
              </a:rPr>
              <a:t>Lunchapp</a:t>
            </a:r>
            <a:endParaRPr lang="de-DE" dirty="0">
              <a:solidFill>
                <a:schemeClr val="accent1"/>
              </a:solidFill>
            </a:endParaRPr>
          </a:p>
        </p:txBody>
      </p:sp>
      <p:grpSp>
        <p:nvGrpSpPr>
          <p:cNvPr id="13" name="Hero Motion Band" descr="Three rectangles on the roght side of the image&#10;1. SAP Gold 60%&#10;2. SAP Gold 30%&#10;3. SAP Gold" title="Hero Motion Band"/>
          <p:cNvGrpSpPr/>
          <p:nvPr/>
        </p:nvGrpSpPr>
        <p:grpSpPr>
          <a:xfrm>
            <a:off x="9171173" y="0"/>
            <a:ext cx="3024002" cy="3430006"/>
            <a:chOff x="9171173" y="0"/>
            <a:chExt cx="3024002" cy="3430006"/>
          </a:xfrm>
        </p:grpSpPr>
        <p:sp>
          <p:nvSpPr>
            <p:cNvPr id="14" name="Rectangle SAP Gold"/>
            <p:cNvSpPr/>
            <p:nvPr userDrawn="1"/>
          </p:nvSpPr>
          <p:spPr bwMode="gray">
            <a:xfrm>
              <a:off x="11187175" y="0"/>
              <a:ext cx="1008000" cy="3430006"/>
            </a:xfrm>
            <a:prstGeom prst="rect">
              <a:avLst/>
            </a:prstGeom>
            <a:solidFill>
              <a:schemeClr val="accent1"/>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5" name="Rectangle SAP Gold 30%"/>
            <p:cNvSpPr/>
            <p:nvPr userDrawn="1"/>
          </p:nvSpPr>
          <p:spPr bwMode="gray">
            <a:xfrm>
              <a:off x="10179174" y="0"/>
              <a:ext cx="1008000" cy="3430006"/>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6" name="Rectangle SAP Gold 60%"/>
            <p:cNvSpPr/>
            <p:nvPr userDrawn="1"/>
          </p:nvSpPr>
          <p:spPr bwMode="gray">
            <a:xfrm>
              <a:off x="9171173" y="0"/>
              <a:ext cx="1008000" cy="3430006"/>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spTree>
    <p:extLst>
      <p:ext uri="{BB962C8B-B14F-4D97-AF65-F5344CB8AC3E}">
        <p14:creationId xmlns:p14="http://schemas.microsoft.com/office/powerpoint/2010/main" val="41542879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2"/>
          <a:stretch>
            <a:fillRect/>
          </a:stretch>
        </p:blipFill>
        <p:spPr>
          <a:xfrm>
            <a:off x="1837427" y="0"/>
            <a:ext cx="3855697" cy="6858000"/>
          </a:xfrm>
          <a:prstGeom prst="rect">
            <a:avLst/>
          </a:prstGeom>
        </p:spPr>
      </p:pic>
      <p:pic>
        <p:nvPicPr>
          <p:cNvPr id="10" name="Picture 9"/>
          <p:cNvPicPr>
            <a:picLocks noChangeAspect="1"/>
          </p:cNvPicPr>
          <p:nvPr/>
        </p:nvPicPr>
        <p:blipFill>
          <a:blip r:embed="rId3"/>
          <a:stretch>
            <a:fillRect/>
          </a:stretch>
        </p:blipFill>
        <p:spPr>
          <a:xfrm>
            <a:off x="6857380" y="0"/>
            <a:ext cx="3855697" cy="6858000"/>
          </a:xfrm>
          <a:prstGeom prst="rect">
            <a:avLst/>
          </a:prstGeom>
        </p:spPr>
      </p:pic>
    </p:spTree>
    <p:extLst>
      <p:ext uri="{BB962C8B-B14F-4D97-AF65-F5344CB8AC3E}">
        <p14:creationId xmlns:p14="http://schemas.microsoft.com/office/powerpoint/2010/main" val="25635907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p:cNvPicPr>
            <a:picLocks noChangeAspect="1"/>
          </p:cNvPicPr>
          <p:nvPr/>
        </p:nvPicPr>
        <p:blipFill>
          <a:blip r:embed="rId2"/>
          <a:stretch>
            <a:fillRect/>
          </a:stretch>
        </p:blipFill>
        <p:spPr>
          <a:xfrm>
            <a:off x="2068385" y="0"/>
            <a:ext cx="3855697" cy="6858000"/>
          </a:xfrm>
          <a:prstGeom prst="rect">
            <a:avLst/>
          </a:prstGeom>
        </p:spPr>
      </p:pic>
      <p:pic>
        <p:nvPicPr>
          <p:cNvPr id="21" name="Picture 20"/>
          <p:cNvPicPr>
            <a:picLocks noChangeAspect="1"/>
          </p:cNvPicPr>
          <p:nvPr/>
        </p:nvPicPr>
        <p:blipFill>
          <a:blip r:embed="rId3"/>
          <a:stretch>
            <a:fillRect/>
          </a:stretch>
        </p:blipFill>
        <p:spPr>
          <a:xfrm>
            <a:off x="6795350" y="0"/>
            <a:ext cx="3855697" cy="6858000"/>
          </a:xfrm>
          <a:prstGeom prst="rect">
            <a:avLst/>
          </a:prstGeom>
        </p:spPr>
      </p:pic>
    </p:spTree>
    <p:extLst>
      <p:ext uri="{BB962C8B-B14F-4D97-AF65-F5344CB8AC3E}">
        <p14:creationId xmlns:p14="http://schemas.microsoft.com/office/powerpoint/2010/main" val="3686983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de-DE" dirty="0"/>
          </a:p>
        </p:txBody>
      </p:sp>
      <p:sp>
        <p:nvSpPr>
          <p:cNvPr id="3" name="Title 2"/>
          <p:cNvSpPr>
            <a:spLocks noGrp="1"/>
          </p:cNvSpPr>
          <p:nvPr>
            <p:ph type="title"/>
          </p:nvPr>
        </p:nvSpPr>
        <p:spPr/>
        <p:txBody>
          <a:bodyPr/>
          <a:lstStyle/>
          <a:p>
            <a:r>
              <a:rPr lang="de-DE" dirty="0"/>
              <a:t>Gemeinsam an der Tafel - Ergebnis</a:t>
            </a:r>
          </a:p>
        </p:txBody>
      </p:sp>
      <p:pic>
        <p:nvPicPr>
          <p:cNvPr id="5" name="Picture 4"/>
          <p:cNvPicPr>
            <a:picLocks noChangeAspect="1"/>
          </p:cNvPicPr>
          <p:nvPr/>
        </p:nvPicPr>
        <p:blipFill rotWithShape="1">
          <a:blip r:embed="rId2"/>
          <a:srcRect t="24780" r="8963" b="24218"/>
          <a:stretch/>
        </p:blipFill>
        <p:spPr>
          <a:xfrm>
            <a:off x="503998" y="1620000"/>
            <a:ext cx="11223961" cy="4716000"/>
          </a:xfrm>
          <a:prstGeom prst="rect">
            <a:avLst/>
          </a:prstGeom>
        </p:spPr>
      </p:pic>
    </p:spTree>
    <p:extLst>
      <p:ext uri="{BB962C8B-B14F-4D97-AF65-F5344CB8AC3E}">
        <p14:creationId xmlns:p14="http://schemas.microsoft.com/office/powerpoint/2010/main" val="3136124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de-DE" dirty="0"/>
          </a:p>
        </p:txBody>
      </p:sp>
      <p:sp>
        <p:nvSpPr>
          <p:cNvPr id="3" name="Title 2"/>
          <p:cNvSpPr>
            <a:spLocks noGrp="1"/>
          </p:cNvSpPr>
          <p:nvPr>
            <p:ph type="title"/>
          </p:nvPr>
        </p:nvSpPr>
        <p:spPr/>
        <p:txBody>
          <a:bodyPr/>
          <a:lstStyle/>
          <a:p>
            <a:r>
              <a:rPr lang="de-DE" dirty="0"/>
              <a:t>Gemeinsam an der Tafel - Ergebnis</a:t>
            </a:r>
          </a:p>
        </p:txBody>
      </p:sp>
      <p:pic>
        <p:nvPicPr>
          <p:cNvPr id="6" name="Picture 5">
            <a:hlinkClick r:id="rId2" action="ppaction://hlinkfile"/>
          </p:cNvPr>
          <p:cNvPicPr>
            <a:picLocks noChangeAspect="1"/>
          </p:cNvPicPr>
          <p:nvPr/>
        </p:nvPicPr>
        <p:blipFill>
          <a:blip r:embed="rId3"/>
          <a:stretch>
            <a:fillRect/>
          </a:stretch>
        </p:blipFill>
        <p:spPr>
          <a:xfrm>
            <a:off x="503999" y="1623874"/>
            <a:ext cx="7801886" cy="4712126"/>
          </a:xfrm>
          <a:prstGeom prst="rect">
            <a:avLst/>
          </a:prstGeom>
        </p:spPr>
      </p:pic>
    </p:spTree>
    <p:extLst>
      <p:ext uri="{BB962C8B-B14F-4D97-AF65-F5344CB8AC3E}">
        <p14:creationId xmlns:p14="http://schemas.microsoft.com/office/powerpoint/2010/main" val="25236255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de-DE" b="1" dirty="0"/>
          </a:p>
          <a:p>
            <a:endParaRPr lang="de-DE" b="1" dirty="0"/>
          </a:p>
          <a:p>
            <a:endParaRPr lang="de-DE" b="1" dirty="0"/>
          </a:p>
          <a:p>
            <a:r>
              <a:rPr lang="de-DE" b="1" dirty="0"/>
              <a:t>Nur der Inhalt, nicht WER oder WIE LANGE?</a:t>
            </a:r>
          </a:p>
          <a:p>
            <a:endParaRPr lang="de-DE" b="1" dirty="0"/>
          </a:p>
          <a:p>
            <a:r>
              <a:rPr lang="de-DE" b="1" dirty="0"/>
              <a:t>=&gt; Gemeinsam in Excel auf Basis von Pflichtenheft, Lastenheft und EPKs</a:t>
            </a:r>
          </a:p>
        </p:txBody>
      </p:sp>
      <p:sp>
        <p:nvSpPr>
          <p:cNvPr id="3" name="Title 2"/>
          <p:cNvSpPr>
            <a:spLocks noGrp="1"/>
          </p:cNvSpPr>
          <p:nvPr>
            <p:ph type="title"/>
          </p:nvPr>
        </p:nvSpPr>
        <p:spPr/>
        <p:txBody>
          <a:bodyPr/>
          <a:lstStyle/>
          <a:p>
            <a:r>
              <a:rPr lang="de-DE" dirty="0"/>
              <a:t>Definieren der Arbeitspakete</a:t>
            </a:r>
          </a:p>
        </p:txBody>
      </p:sp>
    </p:spTree>
    <p:extLst>
      <p:ext uri="{BB962C8B-B14F-4D97-AF65-F5344CB8AC3E}">
        <p14:creationId xmlns:p14="http://schemas.microsoft.com/office/powerpoint/2010/main" val="6826367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DE" b="1" dirty="0"/>
              <a:t>Ist das jetzt sinnvoll?</a:t>
            </a:r>
          </a:p>
          <a:p>
            <a:r>
              <a:rPr lang="de-DE" b="1" dirty="0"/>
              <a:t>Ergebnis:</a:t>
            </a:r>
          </a:p>
          <a:p>
            <a:r>
              <a:rPr lang="de-DE" b="1" dirty="0"/>
              <a:t>-&gt; Nein, wird in einem Follow </a:t>
            </a:r>
            <a:r>
              <a:rPr lang="de-DE" b="1" dirty="0" err="1"/>
              <a:t>Up</a:t>
            </a:r>
            <a:r>
              <a:rPr lang="de-DE" b="1" dirty="0"/>
              <a:t> Meeting behandelt</a:t>
            </a:r>
          </a:p>
        </p:txBody>
      </p:sp>
      <p:sp>
        <p:nvSpPr>
          <p:cNvPr id="3" name="Title 2"/>
          <p:cNvSpPr>
            <a:spLocks noGrp="1"/>
          </p:cNvSpPr>
          <p:nvPr>
            <p:ph type="title"/>
          </p:nvPr>
        </p:nvSpPr>
        <p:spPr/>
        <p:txBody>
          <a:bodyPr/>
          <a:lstStyle/>
          <a:p>
            <a:r>
              <a:rPr lang="de-DE" dirty="0"/>
              <a:t>Abstimmen über Dauer</a:t>
            </a:r>
          </a:p>
        </p:txBody>
      </p:sp>
    </p:spTree>
    <p:extLst>
      <p:ext uri="{BB962C8B-B14F-4D97-AF65-F5344CB8AC3E}">
        <p14:creationId xmlns:p14="http://schemas.microsoft.com/office/powerpoint/2010/main" val="5758808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de-DE" dirty="0"/>
          </a:p>
        </p:txBody>
      </p:sp>
      <p:sp>
        <p:nvSpPr>
          <p:cNvPr id="3" name="Title 2"/>
          <p:cNvSpPr>
            <a:spLocks noGrp="1"/>
          </p:cNvSpPr>
          <p:nvPr>
            <p:ph type="title"/>
          </p:nvPr>
        </p:nvSpPr>
        <p:spPr/>
        <p:txBody>
          <a:bodyPr/>
          <a:lstStyle/>
          <a:p>
            <a:r>
              <a:rPr lang="de-DE" dirty="0"/>
              <a:t>Vorgangsliste aus den Arbeitspaketen erstellen - Ergebnis</a:t>
            </a:r>
          </a:p>
        </p:txBody>
      </p:sp>
      <p:graphicFrame>
        <p:nvGraphicFramePr>
          <p:cNvPr id="4" name="Table 3"/>
          <p:cNvGraphicFramePr>
            <a:graphicFrameLocks noGrp="1"/>
          </p:cNvGraphicFramePr>
          <p:nvPr>
            <p:extLst>
              <p:ext uri="{D42A27DB-BD31-4B8C-83A1-F6EECF244321}">
                <p14:modId xmlns:p14="http://schemas.microsoft.com/office/powerpoint/2010/main" val="3806411188"/>
              </p:ext>
            </p:extLst>
          </p:nvPr>
        </p:nvGraphicFramePr>
        <p:xfrm>
          <a:off x="503998" y="1619992"/>
          <a:ext cx="11186478" cy="4716013"/>
        </p:xfrm>
        <a:graphic>
          <a:graphicData uri="http://schemas.openxmlformats.org/drawingml/2006/table">
            <a:tbl>
              <a:tblPr/>
              <a:tblGrid>
                <a:gridCol w="775002">
                  <a:extLst>
                    <a:ext uri="{9D8B030D-6E8A-4147-A177-3AD203B41FA5}">
                      <a16:colId xmlns:a16="http://schemas.microsoft.com/office/drawing/2014/main" val="3381181844"/>
                    </a:ext>
                  </a:extLst>
                </a:gridCol>
                <a:gridCol w="5677348">
                  <a:extLst>
                    <a:ext uri="{9D8B030D-6E8A-4147-A177-3AD203B41FA5}">
                      <a16:colId xmlns:a16="http://schemas.microsoft.com/office/drawing/2014/main" val="2295096588"/>
                    </a:ext>
                  </a:extLst>
                </a:gridCol>
                <a:gridCol w="1393805">
                  <a:extLst>
                    <a:ext uri="{9D8B030D-6E8A-4147-A177-3AD203B41FA5}">
                      <a16:colId xmlns:a16="http://schemas.microsoft.com/office/drawing/2014/main" val="3471821630"/>
                    </a:ext>
                  </a:extLst>
                </a:gridCol>
                <a:gridCol w="1946518">
                  <a:extLst>
                    <a:ext uri="{9D8B030D-6E8A-4147-A177-3AD203B41FA5}">
                      <a16:colId xmlns:a16="http://schemas.microsoft.com/office/drawing/2014/main" val="4286377272"/>
                    </a:ext>
                  </a:extLst>
                </a:gridCol>
                <a:gridCol w="1393805">
                  <a:extLst>
                    <a:ext uri="{9D8B030D-6E8A-4147-A177-3AD203B41FA5}">
                      <a16:colId xmlns:a16="http://schemas.microsoft.com/office/drawing/2014/main" val="1541934383"/>
                    </a:ext>
                  </a:extLst>
                </a:gridCol>
              </a:tblGrid>
              <a:tr h="264796">
                <a:tc>
                  <a:txBody>
                    <a:bodyPr/>
                    <a:lstStyle/>
                    <a:p>
                      <a:pPr algn="l" fontAlgn="b"/>
                      <a:r>
                        <a:rPr lang="de-DE" sz="1100" b="1" i="0" u="none" strike="noStrike">
                          <a:solidFill>
                            <a:srgbClr val="FFFFFF"/>
                          </a:solidFill>
                          <a:effectLst/>
                          <a:latin typeface="Calibri" panose="020F0502020204030204" pitchFamily="34" charset="0"/>
                        </a:rPr>
                        <a:t>Nr.</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dirty="0">
                          <a:solidFill>
                            <a:srgbClr val="FFFFFF"/>
                          </a:solidFill>
                          <a:effectLst/>
                          <a:latin typeface="Calibri" panose="020F0502020204030204" pitchFamily="34" charset="0"/>
                        </a:rPr>
                        <a:t>Name</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Calibri" panose="020F0502020204030204" pitchFamily="34" charset="0"/>
                        </a:rPr>
                        <a:t>Vorgänger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Calibri" panose="020F0502020204030204" pitchFamily="34" charset="0"/>
                        </a:rPr>
                        <a:t>Nachfolger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l" fontAlgn="b"/>
                      <a:r>
                        <a:rPr lang="de-DE" sz="1100" b="1" i="0" u="none" strike="noStrike">
                          <a:solidFill>
                            <a:srgbClr val="FFFFFF"/>
                          </a:solidFill>
                          <a:effectLst/>
                          <a:latin typeface="Calibri" panose="020F0502020204030204" pitchFamily="34" charset="0"/>
                        </a:rPr>
                        <a:t>Dauer</a:t>
                      </a: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3678723692"/>
                  </a:ext>
                </a:extLst>
              </a:tr>
              <a:tr h="264796">
                <a:tc>
                  <a:txBody>
                    <a:bodyPr/>
                    <a:lstStyle/>
                    <a:p>
                      <a:pPr algn="r" fontAlgn="b"/>
                      <a:r>
                        <a:rPr lang="de-DE" sz="1100" b="0" i="0" u="none" strike="noStrike">
                          <a:solidFill>
                            <a:srgbClr val="000000"/>
                          </a:solidFill>
                          <a:effectLst/>
                          <a:latin typeface="Calibri" panose="020F0502020204030204" pitchFamily="34" charset="0"/>
                        </a:rPr>
                        <a:t>1</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Einarbeitung</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2 3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572911390"/>
                  </a:ext>
                </a:extLst>
              </a:tr>
              <a:tr h="479277">
                <a:tc>
                  <a:txBody>
                    <a:bodyPr/>
                    <a:lstStyle/>
                    <a:p>
                      <a:pPr algn="r" fontAlgn="b"/>
                      <a:r>
                        <a:rPr lang="de-DE" sz="1100" b="0" i="0" u="none" strike="noStrike">
                          <a:solidFill>
                            <a:srgbClr val="000000"/>
                          </a:solidFill>
                          <a:effectLst/>
                          <a:latin typeface="Calibri" panose="020F0502020204030204" pitchFamily="34" charset="0"/>
                        </a:rPr>
                        <a:t>2</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Datenmodell erarbeiten (Konzept) + mit Daten füllen</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6</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1646329260"/>
                  </a:ext>
                </a:extLst>
              </a:tr>
              <a:tr h="264796">
                <a:tc>
                  <a:txBody>
                    <a:bodyPr/>
                    <a:lstStyle/>
                    <a:p>
                      <a:pPr algn="r" fontAlgn="b"/>
                      <a:r>
                        <a:rPr lang="de-DE" sz="1100" b="0" i="0" u="none" strike="noStrike">
                          <a:solidFill>
                            <a:srgbClr val="000000"/>
                          </a:solidFill>
                          <a:effectLst/>
                          <a:latin typeface="Calibri" panose="020F0502020204030204" pitchFamily="34" charset="0"/>
                        </a:rPr>
                        <a:t>3</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Komponenten definieren</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1</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236543414"/>
                  </a:ext>
                </a:extLst>
              </a:tr>
              <a:tr h="264796">
                <a:tc>
                  <a:txBody>
                    <a:bodyPr/>
                    <a:lstStyle/>
                    <a:p>
                      <a:pPr algn="r" fontAlgn="b"/>
                      <a:r>
                        <a:rPr lang="de-DE" sz="1100" b="0" i="0" u="none" strike="noStrike">
                          <a:solidFill>
                            <a:srgbClr val="000000"/>
                          </a:solidFill>
                          <a:effectLst/>
                          <a:latin typeface="Calibri" panose="020F0502020204030204" pitchFamily="34" charset="0"/>
                        </a:rPr>
                        <a:t>4</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Komponenten anlegen (Rahmen  keine Details)</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5 6 8 9 10 11 13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577215210"/>
                  </a:ext>
                </a:extLst>
              </a:tr>
              <a:tr h="264796">
                <a:tc>
                  <a:txBody>
                    <a:bodyPr/>
                    <a:lstStyle/>
                    <a:p>
                      <a:pPr algn="r" fontAlgn="b"/>
                      <a:r>
                        <a:rPr lang="de-DE" sz="1100" b="0" i="0" u="none" strike="noStrike">
                          <a:solidFill>
                            <a:srgbClr val="000000"/>
                          </a:solidFill>
                          <a:effectLst/>
                          <a:latin typeface="Calibri" panose="020F0502020204030204" pitchFamily="34" charset="0"/>
                        </a:rPr>
                        <a:t>5</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Navigation implementieren</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486996500"/>
                  </a:ext>
                </a:extLst>
              </a:tr>
              <a:tr h="264796">
                <a:tc>
                  <a:txBody>
                    <a:bodyPr/>
                    <a:lstStyle/>
                    <a:p>
                      <a:pPr algn="r" fontAlgn="b"/>
                      <a:r>
                        <a:rPr lang="de-DE" sz="1100" b="0" i="0" u="none" strike="noStrike">
                          <a:solidFill>
                            <a:srgbClr val="000000"/>
                          </a:solidFill>
                          <a:effectLst/>
                          <a:latin typeface="Calibri" panose="020F0502020204030204" pitchFamily="34" charset="0"/>
                        </a:rPr>
                        <a:t>6</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Lunchliste implementieren (ohne draufdrücken)</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2 4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7 12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4091407876"/>
                  </a:ext>
                </a:extLst>
              </a:tr>
              <a:tr h="264796">
                <a:tc>
                  <a:txBody>
                    <a:bodyPr/>
                    <a:lstStyle/>
                    <a:p>
                      <a:pPr algn="r" fontAlgn="b"/>
                      <a:r>
                        <a:rPr lang="de-DE" sz="1100" b="0" i="0" u="none" strike="noStrike">
                          <a:solidFill>
                            <a:srgbClr val="000000"/>
                          </a:solidFill>
                          <a:effectLst/>
                          <a:latin typeface="Calibri" panose="020F0502020204030204" pitchFamily="34" charset="0"/>
                        </a:rPr>
                        <a:t>7</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Lunchdetails implementieren</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6</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14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615540197"/>
                  </a:ext>
                </a:extLst>
              </a:tr>
              <a:tr h="264796">
                <a:tc>
                  <a:txBody>
                    <a:bodyPr/>
                    <a:lstStyle/>
                    <a:p>
                      <a:pPr algn="r" fontAlgn="b"/>
                      <a:r>
                        <a:rPr lang="de-DE" sz="1100" b="0" i="0" u="none" strike="noStrike">
                          <a:solidFill>
                            <a:srgbClr val="000000"/>
                          </a:solidFill>
                          <a:effectLst/>
                          <a:latin typeface="Calibri" panose="020F0502020204030204" pitchFamily="34" charset="0"/>
                        </a:rPr>
                        <a:t>8</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Teile Banner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15</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1065742702"/>
                  </a:ext>
                </a:extLst>
              </a:tr>
              <a:tr h="264796">
                <a:tc>
                  <a:txBody>
                    <a:bodyPr/>
                    <a:lstStyle/>
                    <a:p>
                      <a:pPr algn="r" fontAlgn="b"/>
                      <a:r>
                        <a:rPr lang="de-DE" sz="1100" b="0" i="0" u="none" strike="noStrike">
                          <a:solidFill>
                            <a:srgbClr val="000000"/>
                          </a:solidFill>
                          <a:effectLst/>
                          <a:latin typeface="Calibri" panose="020F0502020204030204" pitchFamily="34" charset="0"/>
                        </a:rPr>
                        <a:t>9</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Umfrage Banner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16</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529109841"/>
                  </a:ext>
                </a:extLst>
              </a:tr>
              <a:tr h="264796">
                <a:tc>
                  <a:txBody>
                    <a:bodyPr/>
                    <a:lstStyle/>
                    <a:p>
                      <a:pPr algn="r" fontAlgn="b"/>
                      <a:r>
                        <a:rPr lang="de-DE" sz="1100" b="0" i="0" u="none" strike="noStrike">
                          <a:solidFill>
                            <a:srgbClr val="000000"/>
                          </a:solidFill>
                          <a:effectLst/>
                          <a:latin typeface="Calibri" panose="020F0502020204030204" pitchFamily="34" charset="0"/>
                        </a:rPr>
                        <a:t>10</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Wochentagwechselfunktionalität</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348067701"/>
                  </a:ext>
                </a:extLst>
              </a:tr>
              <a:tr h="264796">
                <a:tc>
                  <a:txBody>
                    <a:bodyPr/>
                    <a:lstStyle/>
                    <a:p>
                      <a:pPr algn="r" fontAlgn="b"/>
                      <a:r>
                        <a:rPr lang="de-DE" sz="1100" b="0" i="0" u="none" strike="noStrike">
                          <a:solidFill>
                            <a:srgbClr val="000000"/>
                          </a:solidFill>
                          <a:effectLst/>
                          <a:latin typeface="Calibri" panose="020F0502020204030204" pitchFamily="34" charset="0"/>
                        </a:rPr>
                        <a:t>11</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Umfrage reinladen</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992778046"/>
                  </a:ext>
                </a:extLst>
              </a:tr>
              <a:tr h="264796">
                <a:tc>
                  <a:txBody>
                    <a:bodyPr/>
                    <a:lstStyle/>
                    <a:p>
                      <a:pPr algn="r" fontAlgn="b"/>
                      <a:r>
                        <a:rPr lang="de-DE" sz="1100" b="0" i="0" u="none" strike="noStrike">
                          <a:solidFill>
                            <a:srgbClr val="000000"/>
                          </a:solidFill>
                          <a:effectLst/>
                          <a:latin typeface="Calibri" panose="020F0502020204030204" pitchFamily="34" charset="0"/>
                        </a:rPr>
                        <a:t>12</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Push Notification (Android)</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6 15 16</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2137676354"/>
                  </a:ext>
                </a:extLst>
              </a:tr>
              <a:tr h="264796">
                <a:tc>
                  <a:txBody>
                    <a:bodyPr/>
                    <a:lstStyle/>
                    <a:p>
                      <a:pPr algn="r" fontAlgn="b"/>
                      <a:r>
                        <a:rPr lang="de-DE" sz="1100" b="0" i="0" u="none" strike="noStrike">
                          <a:solidFill>
                            <a:srgbClr val="000000"/>
                          </a:solidFill>
                          <a:effectLst/>
                          <a:latin typeface="Calibri" panose="020F0502020204030204" pitchFamily="34" charset="0"/>
                        </a:rPr>
                        <a:t>13</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Offline Sync (nur Design cachen)</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4</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16</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671847581"/>
                  </a:ext>
                </a:extLst>
              </a:tr>
              <a:tr h="264796">
                <a:tc>
                  <a:txBody>
                    <a:bodyPr/>
                    <a:lstStyle/>
                    <a:p>
                      <a:pPr algn="r" fontAlgn="b"/>
                      <a:r>
                        <a:rPr lang="de-DE" sz="1100" b="0" i="0" u="none" strike="noStrike">
                          <a:solidFill>
                            <a:srgbClr val="000000"/>
                          </a:solidFill>
                          <a:effectLst/>
                          <a:latin typeface="Calibri" panose="020F0502020204030204" pitchFamily="34" charset="0"/>
                        </a:rPr>
                        <a:t>14</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Kantine wechseln</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7</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26935653"/>
                  </a:ext>
                </a:extLst>
              </a:tr>
              <a:tr h="264796">
                <a:tc>
                  <a:txBody>
                    <a:bodyPr/>
                    <a:lstStyle/>
                    <a:p>
                      <a:pPr algn="r" fontAlgn="b"/>
                      <a:r>
                        <a:rPr lang="de-DE" sz="1100" b="0" i="0" u="none" strike="noStrike">
                          <a:solidFill>
                            <a:srgbClr val="000000"/>
                          </a:solidFill>
                          <a:effectLst/>
                          <a:latin typeface="Calibri" panose="020F0502020204030204" pitchFamily="34" charset="0"/>
                        </a:rPr>
                        <a:t>15</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Triggerfunktion Teilen</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8</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r>
                        <a:rPr lang="de-DE" sz="1100" b="0" i="0" u="none" strike="noStrike">
                          <a:solidFill>
                            <a:srgbClr val="000000"/>
                          </a:solidFill>
                          <a:effectLst/>
                          <a:latin typeface="Calibri" panose="020F0502020204030204" pitchFamily="34" charset="0"/>
                        </a:rPr>
                        <a:t>12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l" fontAlgn="b"/>
                      <a:endParaRPr lang="de-DE"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381794202"/>
                  </a:ext>
                </a:extLst>
              </a:tr>
              <a:tr h="264796">
                <a:tc>
                  <a:txBody>
                    <a:bodyPr/>
                    <a:lstStyle/>
                    <a:p>
                      <a:pPr algn="r" fontAlgn="b"/>
                      <a:r>
                        <a:rPr lang="de-DE" sz="1100" b="0" i="0" u="none" strike="noStrike">
                          <a:solidFill>
                            <a:srgbClr val="000000"/>
                          </a:solidFill>
                          <a:effectLst/>
                          <a:latin typeface="Calibri" panose="020F0502020204030204" pitchFamily="34" charset="0"/>
                        </a:rPr>
                        <a:t>16</a:t>
                      </a:r>
                    </a:p>
                  </a:txBody>
                  <a:tcPr marL="9525" marR="9525" marT="9525" marB="0" anchor="b">
                    <a:lnL w="6350" cap="flat" cmpd="sng" algn="ctr">
                      <a:solidFill>
                        <a:srgbClr val="8EA9DB"/>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Triggerfunktion Umfrage (offline nicht verfügbar)</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9  13</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r>
                        <a:rPr lang="de-DE" sz="1100" b="0" i="0" u="none" strike="noStrike">
                          <a:solidFill>
                            <a:srgbClr val="000000"/>
                          </a:solidFill>
                          <a:effectLst/>
                          <a:latin typeface="Calibri" panose="020F0502020204030204" pitchFamily="34" charset="0"/>
                        </a:rPr>
                        <a:t>12</a:t>
                      </a:r>
                    </a:p>
                  </a:txBody>
                  <a:tcPr marL="9525" marR="9525" marT="9525" marB="0" anchor="b">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l" fontAlgn="b"/>
                      <a:endParaRPr lang="de-DE" sz="1100" b="0" i="0" u="none" strike="noStrike" dirty="0">
                        <a:solidFill>
                          <a:srgbClr val="000000"/>
                        </a:solidFill>
                        <a:effectLst/>
                        <a:latin typeface="Calibri" panose="020F0502020204030204" pitchFamily="34" charset="0"/>
                      </a:endParaRPr>
                    </a:p>
                  </a:txBody>
                  <a:tcPr marL="9525" marR="9525" marT="9525" marB="0" anchor="b">
                    <a:lnL>
                      <a:noFill/>
                    </a:lnL>
                    <a:lnR w="6350" cap="flat" cmpd="sng" algn="ctr">
                      <a:solidFill>
                        <a:srgbClr val="8EA9DB"/>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1493324918"/>
                  </a:ext>
                </a:extLst>
              </a:tr>
            </a:tbl>
          </a:graphicData>
        </a:graphic>
      </p:graphicFrame>
    </p:spTree>
    <p:extLst>
      <p:ext uri="{BB962C8B-B14F-4D97-AF65-F5344CB8AC3E}">
        <p14:creationId xmlns:p14="http://schemas.microsoft.com/office/powerpoint/2010/main" val="2930574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de-DE" dirty="0"/>
          </a:p>
        </p:txBody>
      </p:sp>
      <p:sp>
        <p:nvSpPr>
          <p:cNvPr id="3" name="Title 2"/>
          <p:cNvSpPr>
            <a:spLocks noGrp="1"/>
          </p:cNvSpPr>
          <p:nvPr>
            <p:ph type="title"/>
          </p:nvPr>
        </p:nvSpPr>
        <p:spPr/>
        <p:txBody>
          <a:bodyPr/>
          <a:lstStyle/>
          <a:p>
            <a:r>
              <a:rPr lang="de-DE" dirty="0"/>
              <a:t>Netzplan wird im Nachhinein erstellt - Ergebnis</a:t>
            </a:r>
          </a:p>
        </p:txBody>
      </p:sp>
      <p:pic>
        <p:nvPicPr>
          <p:cNvPr id="5" name="Picture 4">
            <a:hlinkClick r:id="rId2" action="ppaction://hlinkfile"/>
          </p:cNvPr>
          <p:cNvPicPr>
            <a:picLocks noChangeAspect="1"/>
          </p:cNvPicPr>
          <p:nvPr/>
        </p:nvPicPr>
        <p:blipFill>
          <a:blip r:embed="rId3"/>
          <a:stretch>
            <a:fillRect/>
          </a:stretch>
        </p:blipFill>
        <p:spPr>
          <a:xfrm>
            <a:off x="503999" y="1620000"/>
            <a:ext cx="5768176" cy="4716000"/>
          </a:xfrm>
          <a:prstGeom prst="rect">
            <a:avLst/>
          </a:prstGeom>
        </p:spPr>
      </p:pic>
    </p:spTree>
    <p:extLst>
      <p:ext uri="{BB962C8B-B14F-4D97-AF65-F5344CB8AC3E}">
        <p14:creationId xmlns:p14="http://schemas.microsoft.com/office/powerpoint/2010/main" val="16605573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de-DE" dirty="0"/>
          </a:p>
        </p:txBody>
      </p:sp>
      <p:pic>
        <p:nvPicPr>
          <p:cNvPr id="4" name="Picture 3"/>
          <p:cNvPicPr>
            <a:picLocks noChangeAspect="1"/>
          </p:cNvPicPr>
          <p:nvPr/>
        </p:nvPicPr>
        <p:blipFill>
          <a:blip r:embed="rId2"/>
          <a:stretch>
            <a:fillRect/>
          </a:stretch>
        </p:blipFill>
        <p:spPr>
          <a:xfrm>
            <a:off x="473857" y="2301486"/>
            <a:ext cx="11246759" cy="2477547"/>
          </a:xfrm>
          <a:prstGeom prst="rect">
            <a:avLst/>
          </a:prstGeom>
        </p:spPr>
      </p:pic>
      <p:sp>
        <p:nvSpPr>
          <p:cNvPr id="3" name="Title 2"/>
          <p:cNvSpPr>
            <a:spLocks noGrp="1"/>
          </p:cNvSpPr>
          <p:nvPr>
            <p:ph type="title"/>
          </p:nvPr>
        </p:nvSpPr>
        <p:spPr/>
        <p:txBody>
          <a:bodyPr/>
          <a:lstStyle/>
          <a:p>
            <a:r>
              <a:rPr lang="de-DE" dirty="0"/>
              <a:t>Balkendiagramm – Wenn Dauer festgelegt</a:t>
            </a:r>
          </a:p>
        </p:txBody>
      </p:sp>
    </p:spTree>
    <p:extLst>
      <p:ext uri="{BB962C8B-B14F-4D97-AF65-F5344CB8AC3E}">
        <p14:creationId xmlns:p14="http://schemas.microsoft.com/office/powerpoint/2010/main" val="4244349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marL="342900" indent="-342900">
              <a:buFont typeface="Arial" panose="020B0604020202020204" pitchFamily="34" charset="0"/>
              <a:buChar char="•"/>
            </a:pPr>
            <a:r>
              <a:rPr lang="de-DE" dirty="0"/>
              <a:t>Technische Entscheidungen werden intern getroffen</a:t>
            </a:r>
          </a:p>
          <a:p>
            <a:pPr marL="342900" indent="-342900">
              <a:buFont typeface="Arial" panose="020B0604020202020204" pitchFamily="34" charset="0"/>
              <a:buChar char="•"/>
            </a:pPr>
            <a:r>
              <a:rPr lang="de-DE" dirty="0"/>
              <a:t>Ergebnisse stelle ich zur Verfügung</a:t>
            </a:r>
          </a:p>
          <a:p>
            <a:pPr marL="342900" indent="-342900">
              <a:buFont typeface="Arial" panose="020B0604020202020204" pitchFamily="34" charset="0"/>
              <a:buChar char="•"/>
            </a:pPr>
            <a:r>
              <a:rPr lang="de-DE" dirty="0"/>
              <a:t>Follow </a:t>
            </a:r>
            <a:r>
              <a:rPr lang="de-DE" dirty="0" err="1"/>
              <a:t>Up</a:t>
            </a:r>
            <a:r>
              <a:rPr lang="de-DE"/>
              <a:t> Meeting</a:t>
            </a:r>
            <a:endParaRPr lang="de-DE" dirty="0"/>
          </a:p>
        </p:txBody>
      </p:sp>
      <p:sp>
        <p:nvSpPr>
          <p:cNvPr id="3" name="Title 2"/>
          <p:cNvSpPr>
            <a:spLocks noGrp="1"/>
          </p:cNvSpPr>
          <p:nvPr>
            <p:ph type="title"/>
          </p:nvPr>
        </p:nvSpPr>
        <p:spPr/>
        <p:txBody>
          <a:bodyPr/>
          <a:lstStyle/>
          <a:p>
            <a:r>
              <a:rPr lang="de-DE" dirty="0"/>
              <a:t>Follow </a:t>
            </a:r>
            <a:r>
              <a:rPr lang="de-DE" dirty="0" err="1"/>
              <a:t>Up</a:t>
            </a:r>
            <a:endParaRPr lang="de-DE" dirty="0"/>
          </a:p>
        </p:txBody>
      </p:sp>
    </p:spTree>
    <p:extLst>
      <p:ext uri="{BB962C8B-B14F-4D97-AF65-F5344CB8AC3E}">
        <p14:creationId xmlns:p14="http://schemas.microsoft.com/office/powerpoint/2010/main" val="2315294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p:txBody>
          <a:bodyPr/>
          <a:lstStyle/>
          <a:p>
            <a:r>
              <a:rPr lang="de-DE" b="1" dirty="0"/>
              <a:t>Pflichtenheft</a:t>
            </a:r>
          </a:p>
          <a:p>
            <a:pPr marL="342900" indent="-342900" fontAlgn="ctr">
              <a:buFont typeface="Arial" panose="020B0604020202020204" pitchFamily="34" charset="0"/>
              <a:buChar char="•"/>
            </a:pPr>
            <a:r>
              <a:rPr lang="de-DE" dirty="0"/>
              <a:t>Detaillierte </a:t>
            </a:r>
            <a:r>
              <a:rPr lang="de-DE" b="1" dirty="0"/>
              <a:t>Beschreibung</a:t>
            </a:r>
          </a:p>
          <a:p>
            <a:pPr marL="342900" indent="-342900" fontAlgn="ctr">
              <a:buFont typeface="Arial" panose="020B0604020202020204" pitchFamily="34" charset="0"/>
              <a:buChar char="•"/>
            </a:pPr>
            <a:r>
              <a:rPr lang="de-DE" dirty="0"/>
              <a:t>Welche </a:t>
            </a:r>
            <a:r>
              <a:rPr lang="de-DE" b="1" dirty="0"/>
              <a:t>Funktionalitäten</a:t>
            </a:r>
            <a:r>
              <a:rPr lang="de-DE" dirty="0"/>
              <a:t> auf welcher </a:t>
            </a:r>
            <a:r>
              <a:rPr lang="de-DE" b="1" dirty="0"/>
              <a:t>technischen Basis </a:t>
            </a:r>
            <a:r>
              <a:rPr lang="de-DE" dirty="0"/>
              <a:t>sind mit der Software einzuführen</a:t>
            </a:r>
          </a:p>
          <a:p>
            <a:pPr marL="342900" indent="-342900" fontAlgn="ctr">
              <a:buFont typeface="Arial" panose="020B0604020202020204" pitchFamily="34" charset="0"/>
              <a:buChar char="•"/>
            </a:pPr>
            <a:r>
              <a:rPr lang="de-DE" dirty="0"/>
              <a:t>Beschreibt die </a:t>
            </a:r>
            <a:r>
              <a:rPr lang="de-DE" b="1" dirty="0"/>
              <a:t>Lösungsstrategie</a:t>
            </a:r>
            <a:r>
              <a:rPr lang="de-DE" dirty="0"/>
              <a:t> aus Sicht des </a:t>
            </a:r>
            <a:r>
              <a:rPr lang="de-DE" b="1" dirty="0"/>
              <a:t>Softwareanbieters</a:t>
            </a:r>
          </a:p>
          <a:p>
            <a:endParaRPr lang="de-DE" b="1" dirty="0"/>
          </a:p>
        </p:txBody>
      </p:sp>
      <p:sp>
        <p:nvSpPr>
          <p:cNvPr id="2" name="Text Placeholder 1"/>
          <p:cNvSpPr>
            <a:spLocks noGrp="1"/>
          </p:cNvSpPr>
          <p:nvPr>
            <p:ph type="body" sz="quarter" idx="10"/>
          </p:nvPr>
        </p:nvSpPr>
        <p:spPr/>
        <p:txBody>
          <a:bodyPr/>
          <a:lstStyle/>
          <a:p>
            <a:pPr fontAlgn="ctr"/>
            <a:r>
              <a:rPr lang="de-DE" b="1" dirty="0"/>
              <a:t>Lastenheft</a:t>
            </a:r>
          </a:p>
          <a:p>
            <a:pPr marL="342900" indent="-342900" fontAlgn="ctr">
              <a:buFont typeface="Arial" panose="020B0604020202020204" pitchFamily="34" charset="0"/>
              <a:buChar char="•"/>
            </a:pPr>
            <a:r>
              <a:rPr lang="de-DE" dirty="0"/>
              <a:t>Detaillierter</a:t>
            </a:r>
            <a:r>
              <a:rPr lang="de-DE" b="1" dirty="0"/>
              <a:t> Anforderungskatalog</a:t>
            </a:r>
          </a:p>
          <a:p>
            <a:pPr marL="342900" indent="-342900" fontAlgn="ctr">
              <a:buFont typeface="Arial" panose="020B0604020202020204" pitchFamily="34" charset="0"/>
              <a:buChar char="•"/>
            </a:pPr>
            <a:r>
              <a:rPr lang="de-DE" dirty="0"/>
              <a:t>Beschreibt das Problem mit </a:t>
            </a:r>
            <a:r>
              <a:rPr lang="de-DE" b="1" dirty="0"/>
              <a:t>SOLL-Funktionen</a:t>
            </a:r>
            <a:r>
              <a:rPr lang="de-DE" dirty="0"/>
              <a:t> aus </a:t>
            </a:r>
            <a:r>
              <a:rPr lang="de-DE" b="1" dirty="0"/>
              <a:t>Sicht des Kunden</a:t>
            </a:r>
          </a:p>
          <a:p>
            <a:pPr marL="342900" indent="-342900" fontAlgn="ctr">
              <a:buFont typeface="Arial" panose="020B0604020202020204" pitchFamily="34" charset="0"/>
              <a:buChar char="•"/>
            </a:pPr>
            <a:r>
              <a:rPr lang="de-DE" dirty="0"/>
              <a:t>Dient als </a:t>
            </a:r>
            <a:r>
              <a:rPr lang="de-DE" b="1" dirty="0"/>
              <a:t>Basis</a:t>
            </a:r>
            <a:r>
              <a:rPr lang="de-DE" dirty="0"/>
              <a:t> für die Erstellung des </a:t>
            </a:r>
            <a:r>
              <a:rPr lang="de-DE" b="1" dirty="0"/>
              <a:t>Pflichtenheftes</a:t>
            </a:r>
            <a:r>
              <a:rPr lang="de-DE" dirty="0"/>
              <a:t>.</a:t>
            </a:r>
          </a:p>
          <a:p>
            <a:endParaRPr lang="de-DE" dirty="0"/>
          </a:p>
        </p:txBody>
      </p:sp>
      <p:sp>
        <p:nvSpPr>
          <p:cNvPr id="3" name="Title 2"/>
          <p:cNvSpPr>
            <a:spLocks noGrp="1"/>
          </p:cNvSpPr>
          <p:nvPr>
            <p:ph type="title"/>
          </p:nvPr>
        </p:nvSpPr>
        <p:spPr/>
        <p:txBody>
          <a:bodyPr/>
          <a:lstStyle/>
          <a:p>
            <a:r>
              <a:rPr lang="de-DE" dirty="0"/>
              <a:t>Lastenheft / Pflichtenheft</a:t>
            </a:r>
          </a:p>
        </p:txBody>
      </p:sp>
    </p:spTree>
    <p:extLst>
      <p:ext uri="{BB962C8B-B14F-4D97-AF65-F5344CB8AC3E}">
        <p14:creationId xmlns:p14="http://schemas.microsoft.com/office/powerpoint/2010/main" val="998156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de-DE" i="1" dirty="0"/>
              <a:t>„Es ist eine Anwendung zu erstellen, die Präsentationen nach Inhalten, Verlinkungen und Autoren durchsucht. Die Suchergebnisse sollen dann in einem Fenster angezeigt werden. Dieses Fenster soll die Möglichkeit zur erweiterten Suche mit den Kriterien Erstellungszeitraum, Kundenzugehörigkeit, Überkategorie sowie Schlagwörtern bieten.</a:t>
            </a:r>
            <a:endParaRPr lang="de-DE" dirty="0"/>
          </a:p>
          <a:p>
            <a:r>
              <a:rPr lang="de-DE" i="1" dirty="0"/>
              <a:t>In diesem Fenster sollen sich aus Suchanfragen Recherchekataloge zusammenstellen und speichern lassen.</a:t>
            </a:r>
            <a:endParaRPr lang="de-DE" dirty="0"/>
          </a:p>
          <a:p>
            <a:r>
              <a:rPr lang="de-DE" i="1" dirty="0"/>
              <a:t>Nebenbedingung: Das Programm sollte sowohl unter Windows wie auch unter Mac Betriebssystemen laufen und sich per Kurzbefehle Steuern lassen.“</a:t>
            </a:r>
            <a:endParaRPr lang="de-DE" dirty="0"/>
          </a:p>
          <a:p>
            <a:endParaRPr lang="de-DE" dirty="0"/>
          </a:p>
        </p:txBody>
      </p:sp>
      <p:sp>
        <p:nvSpPr>
          <p:cNvPr id="5" name="Title 4"/>
          <p:cNvSpPr>
            <a:spLocks noGrp="1"/>
          </p:cNvSpPr>
          <p:nvPr>
            <p:ph type="title"/>
          </p:nvPr>
        </p:nvSpPr>
        <p:spPr/>
        <p:txBody>
          <a:bodyPr/>
          <a:lstStyle/>
          <a:p>
            <a:r>
              <a:rPr lang="de-DE" dirty="0"/>
              <a:t>Beispiel - Lastenheft</a:t>
            </a:r>
          </a:p>
        </p:txBody>
      </p:sp>
    </p:spTree>
    <p:extLst>
      <p:ext uri="{BB962C8B-B14F-4D97-AF65-F5344CB8AC3E}">
        <p14:creationId xmlns:p14="http://schemas.microsoft.com/office/powerpoint/2010/main" val="25702009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de-DE" i="1" dirty="0"/>
              <a:t>"Es werden zwei Anwendungen erstellt, eine für Windows Computer und eine für Mac Computer. Die beiden Anwendungen sind ansonsten identisch und unterscheiden sich weder in ihrer Funktion noch in ihrem Design. Folgende Funktionen werden enthalten sein:</a:t>
            </a:r>
            <a:endParaRPr lang="de-DE" dirty="0"/>
          </a:p>
          <a:p>
            <a:r>
              <a:rPr lang="de-DE" i="1" dirty="0"/>
              <a:t>Öffnen des Suchfensters per Kurzbefehl. Eingabe von Suchinhalt in Suchfenster. Darstellung der Suchergebnisse nach Aufrufhäufigkeit, Verlinkungen und Erstellungsdatum. Öffnen der erweiterten Suche mit den Suchkategorien Erstellungszeitraum, Kundenzugehörigkeit, Überkategorie und Schlagwort.</a:t>
            </a:r>
            <a:endParaRPr lang="de-DE" dirty="0"/>
          </a:p>
          <a:p>
            <a:r>
              <a:rPr lang="de-DE" i="1" dirty="0"/>
              <a:t>Auswählen von Ergebnissen und hinzufügen zu bereits vorhandenen Recherchekatalogen. Erstellen von neuen Recherchekatalogen, Umbenennen und Löschen von Recherchekatalogen. Zusätzlich Suche nach Recherchekatalogen."</a:t>
            </a:r>
            <a:endParaRPr lang="de-DE" dirty="0"/>
          </a:p>
          <a:p>
            <a:endParaRPr lang="de-DE" dirty="0"/>
          </a:p>
        </p:txBody>
      </p:sp>
      <p:sp>
        <p:nvSpPr>
          <p:cNvPr id="5" name="Title 4"/>
          <p:cNvSpPr>
            <a:spLocks noGrp="1"/>
          </p:cNvSpPr>
          <p:nvPr>
            <p:ph type="title"/>
          </p:nvPr>
        </p:nvSpPr>
        <p:spPr/>
        <p:txBody>
          <a:bodyPr/>
          <a:lstStyle/>
          <a:p>
            <a:r>
              <a:rPr lang="de-DE" dirty="0"/>
              <a:t>Beispiel - Pflichtenheft</a:t>
            </a:r>
          </a:p>
        </p:txBody>
      </p:sp>
    </p:spTree>
    <p:extLst>
      <p:ext uri="{BB962C8B-B14F-4D97-AF65-F5344CB8AC3E}">
        <p14:creationId xmlns:p14="http://schemas.microsoft.com/office/powerpoint/2010/main" val="3871232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1"/>
          </p:nvPr>
        </p:nvSpPr>
        <p:spPr/>
        <p:txBody>
          <a:bodyPr>
            <a:normAutofit fontScale="55000" lnSpcReduction="20000"/>
          </a:bodyPr>
          <a:lstStyle/>
          <a:p>
            <a:r>
              <a:rPr lang="de-DE" dirty="0"/>
              <a:t> </a:t>
            </a:r>
            <a:r>
              <a:rPr lang="de-DE" b="1" dirty="0"/>
              <a:t>Pflichtenheft</a:t>
            </a:r>
          </a:p>
          <a:p>
            <a:pPr marL="342900" indent="-342900" fontAlgn="ctr">
              <a:buFont typeface="Arial" panose="020B0604020202020204" pitchFamily="34" charset="0"/>
              <a:buChar char="•"/>
            </a:pPr>
            <a:r>
              <a:rPr lang="de-DE" dirty="0"/>
              <a:t>Umfrage soll reingerendert werden (nicht eigenes Frontend)</a:t>
            </a:r>
          </a:p>
          <a:p>
            <a:pPr lvl="2" fontAlgn="ctr"/>
            <a:r>
              <a:rPr lang="de-DE" dirty="0"/>
              <a:t>Variable Anpassung des Umfrageservers</a:t>
            </a:r>
          </a:p>
          <a:p>
            <a:pPr marL="342900" indent="-342900" fontAlgn="ctr">
              <a:buFont typeface="Arial" panose="020B0604020202020204" pitchFamily="34" charset="0"/>
              <a:buChar char="•"/>
            </a:pPr>
            <a:r>
              <a:rPr lang="de-DE" dirty="0"/>
              <a:t>Umsetzung der Benutzereingrenzung nach Rücksprache mit </a:t>
            </a:r>
            <a:r>
              <a:rPr lang="de-DE" dirty="0" err="1"/>
              <a:t>Pulseshift</a:t>
            </a:r>
            <a:endParaRPr lang="de-DE" dirty="0"/>
          </a:p>
          <a:p>
            <a:pPr marL="342900" indent="-342900" fontAlgn="ctr">
              <a:buFont typeface="Arial" panose="020B0604020202020204" pitchFamily="34" charset="0"/>
              <a:buChar char="•"/>
            </a:pPr>
            <a:r>
              <a:rPr lang="de-DE" dirty="0"/>
              <a:t>Daten für Lunch / Kantine geschlossen </a:t>
            </a:r>
            <a:r>
              <a:rPr lang="de-DE" dirty="0" err="1"/>
              <a:t>mocken</a:t>
            </a:r>
            <a:r>
              <a:rPr lang="de-DE" dirty="0"/>
              <a:t> (lokal in JSON </a:t>
            </a:r>
            <a:r>
              <a:rPr lang="de-DE" dirty="0" err="1"/>
              <a:t>mocken</a:t>
            </a:r>
            <a:r>
              <a:rPr lang="de-DE" dirty="0"/>
              <a:t>)</a:t>
            </a:r>
          </a:p>
          <a:p>
            <a:pPr marL="342900" indent="-342900" fontAlgn="ctr">
              <a:buFont typeface="Arial" panose="020B0604020202020204" pitchFamily="34" charset="0"/>
              <a:buChar char="•"/>
            </a:pPr>
            <a:r>
              <a:rPr lang="de-DE" dirty="0"/>
              <a:t>Views</a:t>
            </a:r>
          </a:p>
          <a:p>
            <a:pPr lvl="2" fontAlgn="ctr"/>
            <a:r>
              <a:rPr lang="de-DE" dirty="0" err="1"/>
              <a:t>Overview</a:t>
            </a:r>
            <a:r>
              <a:rPr lang="de-DE" dirty="0"/>
              <a:t> über Lunches -&gt; Detail View in dieser View integriert. Beim Klicken aufgehen</a:t>
            </a:r>
          </a:p>
          <a:p>
            <a:pPr marL="342900" indent="-342900" fontAlgn="ctr">
              <a:buFont typeface="Arial" panose="020B0604020202020204" pitchFamily="34" charset="0"/>
              <a:buChar char="•"/>
            </a:pPr>
            <a:r>
              <a:rPr lang="de-DE" dirty="0"/>
              <a:t>Progressive Web App -&gt; Multiplattform</a:t>
            </a:r>
          </a:p>
          <a:p>
            <a:pPr marL="342900" indent="-342900" fontAlgn="ctr">
              <a:buFont typeface="Arial" panose="020B0604020202020204" pitchFamily="34" charset="0"/>
              <a:buChar char="•"/>
            </a:pPr>
            <a:r>
              <a:rPr lang="de-DE" dirty="0"/>
              <a:t>Bannerfunktionalität -&gt; </a:t>
            </a:r>
            <a:r>
              <a:rPr lang="de-DE" dirty="0" err="1"/>
              <a:t>triggerbar</a:t>
            </a:r>
            <a:r>
              <a:rPr lang="de-DE" dirty="0"/>
              <a:t> sein (welcher offen)</a:t>
            </a:r>
          </a:p>
          <a:p>
            <a:pPr lvl="2" fontAlgn="ctr"/>
            <a:r>
              <a:rPr lang="de-DE" dirty="0"/>
              <a:t>Teilen</a:t>
            </a:r>
          </a:p>
          <a:p>
            <a:pPr lvl="2" fontAlgn="ctr"/>
            <a:r>
              <a:rPr lang="de-DE" dirty="0"/>
              <a:t>Umfrage</a:t>
            </a:r>
          </a:p>
          <a:p>
            <a:pPr marL="342900" indent="-342900" fontAlgn="ctr">
              <a:buFont typeface="Arial" panose="020B0604020202020204" pitchFamily="34" charset="0"/>
              <a:buChar char="•"/>
            </a:pPr>
            <a:r>
              <a:rPr lang="de-DE" dirty="0" err="1"/>
              <a:t>Pushbenachrichtigungen</a:t>
            </a:r>
            <a:r>
              <a:rPr lang="de-DE" dirty="0"/>
              <a:t> bei Android (iOS bisher nicht möglich da PWA)</a:t>
            </a:r>
          </a:p>
          <a:p>
            <a:pPr marL="342900" indent="-342900" fontAlgn="ctr">
              <a:buFont typeface="Arial" panose="020B0604020202020204" pitchFamily="34" charset="0"/>
              <a:buChar char="•"/>
            </a:pPr>
            <a:r>
              <a:rPr lang="de-DE" dirty="0"/>
              <a:t>Offline </a:t>
            </a:r>
            <a:r>
              <a:rPr lang="de-DE" dirty="0" err="1"/>
              <a:t>Sync</a:t>
            </a:r>
            <a:r>
              <a:rPr lang="de-DE" dirty="0"/>
              <a:t> im Cache </a:t>
            </a:r>
          </a:p>
          <a:p>
            <a:pPr lvl="2" fontAlgn="ctr"/>
            <a:r>
              <a:rPr lang="de-DE" dirty="0"/>
              <a:t>Umfrage darf nicht angezeigt werden da kein Zugriff </a:t>
            </a:r>
          </a:p>
          <a:p>
            <a:endParaRPr lang="de-DE" dirty="0"/>
          </a:p>
        </p:txBody>
      </p:sp>
      <p:sp>
        <p:nvSpPr>
          <p:cNvPr id="2" name="Text Placeholder 1"/>
          <p:cNvSpPr>
            <a:spLocks noGrp="1"/>
          </p:cNvSpPr>
          <p:nvPr>
            <p:ph type="body" sz="quarter" idx="10"/>
          </p:nvPr>
        </p:nvSpPr>
        <p:spPr/>
        <p:txBody>
          <a:bodyPr>
            <a:normAutofit fontScale="47500" lnSpcReduction="20000"/>
          </a:bodyPr>
          <a:lstStyle/>
          <a:p>
            <a:r>
              <a:rPr lang="de-DE" b="1" dirty="0"/>
              <a:t>Lastenheft</a:t>
            </a:r>
          </a:p>
          <a:p>
            <a:pPr marL="342900" indent="-342900" fontAlgn="ctr">
              <a:buFont typeface="Arial" panose="020B0604020202020204" pitchFamily="34" charset="0"/>
              <a:buChar char="•"/>
            </a:pPr>
            <a:r>
              <a:rPr lang="de-DE" dirty="0"/>
              <a:t>Lunch anzeigen für eine Woche (die nächsten fünf Tage)</a:t>
            </a:r>
          </a:p>
          <a:p>
            <a:pPr marL="342900" indent="-342900" fontAlgn="ctr">
              <a:buFont typeface="Arial" panose="020B0604020202020204" pitchFamily="34" charset="0"/>
              <a:buChar char="•"/>
            </a:pPr>
            <a:r>
              <a:rPr lang="de-DE" dirty="0"/>
              <a:t>Kantine geschlossen anzeigen</a:t>
            </a:r>
          </a:p>
          <a:p>
            <a:pPr marL="342900" indent="-342900" fontAlgn="ctr">
              <a:buFont typeface="Arial" panose="020B0604020202020204" pitchFamily="34" charset="0"/>
              <a:buChar char="•"/>
            </a:pPr>
            <a:r>
              <a:rPr lang="de-DE" dirty="0"/>
              <a:t>Öffnungszeiten der Kantine</a:t>
            </a:r>
          </a:p>
          <a:p>
            <a:pPr marL="342900" indent="-342900" fontAlgn="ctr">
              <a:buFont typeface="Arial" panose="020B0604020202020204" pitchFamily="34" charset="0"/>
              <a:buChar char="•"/>
            </a:pPr>
            <a:r>
              <a:rPr lang="de-DE" dirty="0"/>
              <a:t>Menü</a:t>
            </a:r>
          </a:p>
          <a:p>
            <a:pPr lvl="2" fontAlgn="ctr"/>
            <a:r>
              <a:rPr lang="de-DE" dirty="0"/>
              <a:t>Name</a:t>
            </a:r>
          </a:p>
          <a:p>
            <a:pPr lvl="2" fontAlgn="ctr"/>
            <a:r>
              <a:rPr lang="de-DE" dirty="0"/>
              <a:t>Preis</a:t>
            </a:r>
          </a:p>
          <a:p>
            <a:pPr lvl="2" fontAlgn="ctr"/>
            <a:r>
              <a:rPr lang="de-DE" dirty="0"/>
              <a:t>Allergene &amp; Zusatzstoffe</a:t>
            </a:r>
          </a:p>
          <a:p>
            <a:pPr marL="342900" indent="-342900" fontAlgn="ctr">
              <a:buFont typeface="Arial" panose="020B0604020202020204" pitchFamily="34" charset="0"/>
              <a:buChar char="•"/>
            </a:pPr>
            <a:r>
              <a:rPr lang="de-DE" dirty="0"/>
              <a:t>Aktive Benachrichtigungen über </a:t>
            </a:r>
          </a:p>
          <a:p>
            <a:pPr lvl="2" fontAlgn="ctr"/>
            <a:r>
              <a:rPr lang="de-DE" dirty="0"/>
              <a:t>Umfrage</a:t>
            </a:r>
          </a:p>
          <a:p>
            <a:pPr lvl="2" fontAlgn="ctr"/>
            <a:r>
              <a:rPr lang="de-DE" dirty="0"/>
              <a:t>Essen beworben</a:t>
            </a:r>
          </a:p>
          <a:p>
            <a:pPr marL="342900" indent="-342900" fontAlgn="ctr">
              <a:buFont typeface="Arial" panose="020B0604020202020204" pitchFamily="34" charset="0"/>
              <a:buChar char="•"/>
            </a:pPr>
            <a:r>
              <a:rPr lang="de-DE" dirty="0"/>
              <a:t>In der App "zufällig" auftretende Banner:</a:t>
            </a:r>
          </a:p>
          <a:p>
            <a:pPr lvl="2" fontAlgn="ctr"/>
            <a:r>
              <a:rPr lang="de-DE" dirty="0"/>
              <a:t>Umfrage</a:t>
            </a:r>
          </a:p>
          <a:p>
            <a:pPr lvl="2" fontAlgn="ctr"/>
            <a:r>
              <a:rPr lang="de-DE" dirty="0"/>
              <a:t>Teile die App</a:t>
            </a:r>
          </a:p>
          <a:p>
            <a:pPr marL="342900" indent="-342900" fontAlgn="ctr">
              <a:buFont typeface="Arial" panose="020B0604020202020204" pitchFamily="34" charset="0"/>
              <a:buChar char="•"/>
            </a:pPr>
            <a:r>
              <a:rPr lang="de-DE" dirty="0"/>
              <a:t>Umfragefunktion in der App</a:t>
            </a:r>
          </a:p>
          <a:p>
            <a:pPr marL="342900" indent="-342900" fontAlgn="ctr">
              <a:buFont typeface="Arial" panose="020B0604020202020204" pitchFamily="34" charset="0"/>
              <a:buChar char="•"/>
            </a:pPr>
            <a:r>
              <a:rPr lang="de-DE" dirty="0"/>
              <a:t>Benutzer soll auf Gruppe eingegrenzt werden</a:t>
            </a:r>
          </a:p>
          <a:p>
            <a:pPr marL="342900" indent="-342900" fontAlgn="ctr">
              <a:buFont typeface="Arial" panose="020B0604020202020204" pitchFamily="34" charset="0"/>
              <a:buChar char="•"/>
            </a:pPr>
            <a:r>
              <a:rPr lang="de-DE" dirty="0"/>
              <a:t>Design soll sich an den </a:t>
            </a:r>
            <a:r>
              <a:rPr lang="de-DE" dirty="0" err="1"/>
              <a:t>Mockups</a:t>
            </a:r>
            <a:r>
              <a:rPr lang="de-DE" dirty="0"/>
              <a:t> orientieren</a:t>
            </a:r>
          </a:p>
          <a:p>
            <a:pPr marL="342900" indent="-342900" fontAlgn="ctr">
              <a:buFont typeface="Arial" panose="020B0604020202020204" pitchFamily="34" charset="0"/>
              <a:buChar char="•"/>
            </a:pPr>
            <a:r>
              <a:rPr lang="de-DE" dirty="0"/>
              <a:t>Kantine auswählen</a:t>
            </a:r>
          </a:p>
          <a:p>
            <a:endParaRPr lang="de-DE" dirty="0"/>
          </a:p>
        </p:txBody>
      </p:sp>
      <p:sp>
        <p:nvSpPr>
          <p:cNvPr id="3" name="Title 2"/>
          <p:cNvSpPr>
            <a:spLocks noGrp="1"/>
          </p:cNvSpPr>
          <p:nvPr>
            <p:ph type="title"/>
          </p:nvPr>
        </p:nvSpPr>
        <p:spPr/>
        <p:txBody>
          <a:bodyPr/>
          <a:lstStyle/>
          <a:p>
            <a:r>
              <a:rPr lang="de-DE" dirty="0"/>
              <a:t>Gemeinsames Erarbeiten in </a:t>
            </a:r>
            <a:r>
              <a:rPr lang="de-DE" dirty="0" err="1"/>
              <a:t>One</a:t>
            </a:r>
            <a:r>
              <a:rPr lang="de-DE" dirty="0"/>
              <a:t> Note - Ergebnis</a:t>
            </a:r>
          </a:p>
        </p:txBody>
      </p:sp>
      <p:sp>
        <p:nvSpPr>
          <p:cNvPr id="5" name="Text Placeholder 1"/>
          <p:cNvSpPr txBox="1">
            <a:spLocks/>
          </p:cNvSpPr>
          <p:nvPr/>
        </p:nvSpPr>
        <p:spPr bwMode="black">
          <a:xfrm>
            <a:off x="6012611" y="1620000"/>
            <a:ext cx="5677864" cy="4716000"/>
          </a:xfrm>
          <a:prstGeom prst="rect">
            <a:avLst/>
          </a:prstGeom>
        </p:spPr>
        <p:txBody>
          <a:bodyPr vert="horz" lIns="0" tIns="0" rIns="0" bIns="0" rtlCol="0">
            <a:norm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endParaRPr lang="de-DE" dirty="0"/>
          </a:p>
        </p:txBody>
      </p:sp>
    </p:spTree>
    <p:extLst>
      <p:ext uri="{BB962C8B-B14F-4D97-AF65-F5344CB8AC3E}">
        <p14:creationId xmlns:p14="http://schemas.microsoft.com/office/powerpoint/2010/main" val="3481303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04000" y="1620000"/>
            <a:ext cx="8122416" cy="4716000"/>
          </a:xfrm>
        </p:spPr>
        <p:txBody>
          <a:bodyPr/>
          <a:lstStyle/>
          <a:p>
            <a:pPr marL="342900" indent="-342900">
              <a:buFont typeface="Arial" panose="020B0604020202020204" pitchFamily="34" charset="0"/>
              <a:buChar char="•"/>
            </a:pPr>
            <a:r>
              <a:rPr lang="de-DE" dirty="0"/>
              <a:t>Ereignisse (Zustand): Benutzer ist eingeloggt</a:t>
            </a:r>
          </a:p>
          <a:p>
            <a:pPr marL="342900" indent="-342900">
              <a:buFont typeface="Arial" panose="020B0604020202020204" pitchFamily="34" charset="0"/>
              <a:buChar char="•"/>
            </a:pPr>
            <a:r>
              <a:rPr lang="de-DE" dirty="0"/>
              <a:t>Funktionen (Prozess): Benutzer schaut sich die Lunchmenüeinträge an</a:t>
            </a:r>
          </a:p>
          <a:p>
            <a:pPr marL="342900" indent="-342900">
              <a:buFont typeface="Arial" panose="020B0604020202020204" pitchFamily="34" charset="0"/>
              <a:buChar char="•"/>
            </a:pPr>
            <a:r>
              <a:rPr lang="de-DE" dirty="0"/>
              <a:t>Verknüpfungen: Benutzer loggt sich aus oder schaut sich ein Lunchmenü genauer an</a:t>
            </a:r>
          </a:p>
        </p:txBody>
      </p:sp>
      <p:sp>
        <p:nvSpPr>
          <p:cNvPr id="3" name="Title 2"/>
          <p:cNvSpPr>
            <a:spLocks noGrp="1"/>
          </p:cNvSpPr>
          <p:nvPr>
            <p:ph type="title"/>
          </p:nvPr>
        </p:nvSpPr>
        <p:spPr/>
        <p:txBody>
          <a:bodyPr/>
          <a:lstStyle/>
          <a:p>
            <a:r>
              <a:rPr lang="de-DE" dirty="0"/>
              <a:t>EPK zum Workflow bei der Benutzung der Anwendung</a:t>
            </a:r>
          </a:p>
        </p:txBody>
      </p:sp>
      <p:pic>
        <p:nvPicPr>
          <p:cNvPr id="1026" name="Picture 2" descr="Bildergebnis für eep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07571" y="1621357"/>
            <a:ext cx="2882906" cy="47146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8543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de-DE" b="1" dirty="0"/>
              <a:t>Das gehört in die </a:t>
            </a:r>
            <a:r>
              <a:rPr lang="de-DE" b="1" dirty="0" err="1"/>
              <a:t>EPK‘s</a:t>
            </a:r>
            <a:r>
              <a:rPr lang="de-DE" b="1" dirty="0"/>
              <a:t>:</a:t>
            </a:r>
          </a:p>
          <a:p>
            <a:pPr marL="342900" indent="-342900">
              <a:buFont typeface="Arial" panose="020B0604020202020204" pitchFamily="34" charset="0"/>
              <a:buChar char="•"/>
            </a:pPr>
            <a:r>
              <a:rPr lang="de-DE" dirty="0"/>
              <a:t>Aktionen des Benutzers und Zustände der Anwendung</a:t>
            </a:r>
          </a:p>
          <a:p>
            <a:pPr marL="342900" indent="-342900">
              <a:buFont typeface="Arial" panose="020B0604020202020204" pitchFamily="34" charset="0"/>
              <a:buChar char="•"/>
            </a:pPr>
            <a:r>
              <a:rPr lang="de-DE" dirty="0"/>
              <a:t>Reihenfolge</a:t>
            </a:r>
          </a:p>
          <a:p>
            <a:pPr marL="342900" indent="-342900">
              <a:buFont typeface="Arial" panose="020B0604020202020204" pitchFamily="34" charset="0"/>
              <a:buChar char="•"/>
            </a:pPr>
            <a:endParaRPr lang="de-DE" b="1" dirty="0"/>
          </a:p>
          <a:p>
            <a:r>
              <a:rPr lang="de-DE" b="1" dirty="0"/>
              <a:t>Das gehört NICHT in die </a:t>
            </a:r>
            <a:r>
              <a:rPr lang="de-DE" b="1" dirty="0" err="1"/>
              <a:t>EPK‘s</a:t>
            </a:r>
            <a:r>
              <a:rPr lang="de-DE" b="1" dirty="0"/>
              <a:t>:</a:t>
            </a:r>
          </a:p>
          <a:p>
            <a:pPr marL="342900" indent="-342900">
              <a:buFont typeface="Arial" panose="020B0604020202020204" pitchFamily="34" charset="0"/>
              <a:buChar char="•"/>
            </a:pPr>
            <a:r>
              <a:rPr lang="de-DE" dirty="0"/>
              <a:t>Design (Bsp.: List oder </a:t>
            </a:r>
            <a:r>
              <a:rPr lang="de-DE" dirty="0" err="1"/>
              <a:t>Grid</a:t>
            </a:r>
            <a:r>
              <a:rPr lang="de-DE" dirty="0"/>
              <a:t>)</a:t>
            </a:r>
          </a:p>
          <a:p>
            <a:pPr marL="342900" indent="-342900">
              <a:buFont typeface="Arial" panose="020B0604020202020204" pitchFamily="34" charset="0"/>
              <a:buChar char="•"/>
            </a:pPr>
            <a:r>
              <a:rPr lang="de-DE" dirty="0"/>
              <a:t>Technische Aspekte</a:t>
            </a:r>
          </a:p>
        </p:txBody>
      </p:sp>
      <p:sp>
        <p:nvSpPr>
          <p:cNvPr id="3" name="Title 2"/>
          <p:cNvSpPr>
            <a:spLocks noGrp="1"/>
          </p:cNvSpPr>
          <p:nvPr>
            <p:ph type="title"/>
          </p:nvPr>
        </p:nvSpPr>
        <p:spPr/>
        <p:txBody>
          <a:bodyPr/>
          <a:lstStyle/>
          <a:p>
            <a:r>
              <a:rPr lang="de-DE" dirty="0"/>
              <a:t>Erarbeitung an der Tafel mit Unterstützung durch </a:t>
            </a:r>
            <a:r>
              <a:rPr lang="de-DE" dirty="0" err="1"/>
              <a:t>Mockups</a:t>
            </a:r>
            <a:endParaRPr lang="de-DE" dirty="0"/>
          </a:p>
        </p:txBody>
      </p:sp>
    </p:spTree>
    <p:extLst>
      <p:ext uri="{BB962C8B-B14F-4D97-AF65-F5344CB8AC3E}">
        <p14:creationId xmlns:p14="http://schemas.microsoft.com/office/powerpoint/2010/main" val="27559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8339478" y="0"/>
            <a:ext cx="3855697" cy="6858000"/>
          </a:xfrm>
          <a:prstGeom prst="rect">
            <a:avLst/>
          </a:prstGeom>
        </p:spPr>
      </p:pic>
      <p:pic>
        <p:nvPicPr>
          <p:cNvPr id="23" name="Picture 22"/>
          <p:cNvPicPr>
            <a:picLocks noChangeAspect="1"/>
          </p:cNvPicPr>
          <p:nvPr/>
        </p:nvPicPr>
        <p:blipFill>
          <a:blip r:embed="rId3"/>
          <a:stretch>
            <a:fillRect/>
          </a:stretch>
        </p:blipFill>
        <p:spPr>
          <a:xfrm>
            <a:off x="4483781" y="0"/>
            <a:ext cx="3855697" cy="6858000"/>
          </a:xfrm>
          <a:prstGeom prst="rect">
            <a:avLst/>
          </a:prstGeom>
        </p:spPr>
      </p:pic>
      <p:pic>
        <p:nvPicPr>
          <p:cNvPr id="25" name="Picture 24"/>
          <p:cNvPicPr>
            <a:picLocks noChangeAspect="1"/>
          </p:cNvPicPr>
          <p:nvPr/>
        </p:nvPicPr>
        <p:blipFill rotWithShape="1">
          <a:blip r:embed="rId4"/>
          <a:srcRect l="23020" t="-215" r="25608" b="320"/>
          <a:stretch/>
        </p:blipFill>
        <p:spPr>
          <a:xfrm>
            <a:off x="0" y="752474"/>
            <a:ext cx="4483781" cy="5324475"/>
          </a:xfrm>
          <a:prstGeom prst="rect">
            <a:avLst/>
          </a:prstGeom>
        </p:spPr>
      </p:pic>
    </p:spTree>
    <p:extLst>
      <p:ext uri="{BB962C8B-B14F-4D97-AF65-F5344CB8AC3E}">
        <p14:creationId xmlns:p14="http://schemas.microsoft.com/office/powerpoint/2010/main" val="3037081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0" y="0"/>
            <a:ext cx="3855697" cy="6858000"/>
          </a:xfrm>
          <a:prstGeom prst="rect">
            <a:avLst/>
          </a:prstGeom>
        </p:spPr>
      </p:pic>
      <p:pic>
        <p:nvPicPr>
          <p:cNvPr id="17" name="Picture 16"/>
          <p:cNvPicPr>
            <a:picLocks noChangeAspect="1"/>
          </p:cNvPicPr>
          <p:nvPr/>
        </p:nvPicPr>
        <p:blipFill>
          <a:blip r:embed="rId3"/>
          <a:stretch>
            <a:fillRect/>
          </a:stretch>
        </p:blipFill>
        <p:spPr>
          <a:xfrm>
            <a:off x="3855697" y="0"/>
            <a:ext cx="3855697" cy="6858000"/>
          </a:xfrm>
          <a:prstGeom prst="rect">
            <a:avLst/>
          </a:prstGeom>
        </p:spPr>
      </p:pic>
      <p:pic>
        <p:nvPicPr>
          <p:cNvPr id="12" name="Picture 11"/>
          <p:cNvPicPr>
            <a:picLocks noChangeAspect="1"/>
          </p:cNvPicPr>
          <p:nvPr/>
        </p:nvPicPr>
        <p:blipFill>
          <a:blip r:embed="rId4"/>
          <a:stretch>
            <a:fillRect/>
          </a:stretch>
        </p:blipFill>
        <p:spPr>
          <a:xfrm>
            <a:off x="7711394" y="0"/>
            <a:ext cx="3855697" cy="6858000"/>
          </a:xfrm>
          <a:prstGeom prst="rect">
            <a:avLst/>
          </a:prstGeom>
        </p:spPr>
      </p:pic>
    </p:spTree>
    <p:extLst>
      <p:ext uri="{BB962C8B-B14F-4D97-AF65-F5344CB8AC3E}">
        <p14:creationId xmlns:p14="http://schemas.microsoft.com/office/powerpoint/2010/main" val="5546766"/>
      </p:ext>
    </p:extLst>
  </p:cSld>
  <p:clrMapOvr>
    <a:masterClrMapping/>
  </p:clrMapOvr>
</p:sld>
</file>

<file path=ppt/theme/theme1.xml><?xml version="1.0" encoding="utf-8"?>
<a:theme xmlns:a="http://schemas.openxmlformats.org/drawingml/2006/main" name="SAP 2018 16x9 white">
  <a:themeElements>
    <a:clrScheme name="SAP_colors_2017">
      <a:dk1>
        <a:srgbClr val="000000"/>
      </a:dk1>
      <a:lt1>
        <a:srgbClr val="FFFFFF"/>
      </a:lt1>
      <a:dk2>
        <a:srgbClr val="CCCCCC"/>
      </a:dk2>
      <a:lt2>
        <a:srgbClr val="999999"/>
      </a:lt2>
      <a:accent1>
        <a:srgbClr val="F0AB00"/>
      </a:accent1>
      <a:accent2>
        <a:srgbClr val="666666"/>
      </a:accent2>
      <a:accent3>
        <a:srgbClr val="008FD3"/>
      </a:accent3>
      <a:accent4>
        <a:srgbClr val="4FB81C"/>
      </a:accent4>
      <a:accent5>
        <a:srgbClr val="E35500"/>
      </a:accent5>
      <a:accent6>
        <a:srgbClr val="970A82"/>
      </a:accent6>
      <a:hlink>
        <a:srgbClr val="008FD3"/>
      </a:hlink>
      <a:folHlink>
        <a:srgbClr val="008FD3"/>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SAP_2018_16x9_white.potx" id="{9E04FEE4-2FBA-48DA-96C3-F8428A19C339}" vid="{6FEF137E-2DD3-4ABB-812B-26E43E2FC5C2}"/>
    </a:ext>
  </a:extLst>
</a:theme>
</file>

<file path=ppt/theme/theme2.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SAP_2018_16x9_White</Template>
  <TotalTime>0</TotalTime>
  <Words>609</Words>
  <Application>Microsoft Office PowerPoint</Application>
  <PresentationFormat>Custom</PresentationFormat>
  <Paragraphs>149</Paragraphs>
  <Slides>19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 Unicode MS</vt:lpstr>
      <vt:lpstr>Arial</vt:lpstr>
      <vt:lpstr>Calibri</vt:lpstr>
      <vt:lpstr>Courier New</vt:lpstr>
      <vt:lpstr>Symbol</vt:lpstr>
      <vt:lpstr>Wingdings</vt:lpstr>
      <vt:lpstr>Wingdings</vt:lpstr>
      <vt:lpstr>SAP 2018 16x9 white</vt:lpstr>
      <vt:lpstr>Erarbeitung der Projektstruktur  Lunchapp</vt:lpstr>
      <vt:lpstr>Lastenheft / Pflichtenheft</vt:lpstr>
      <vt:lpstr>Beispiel - Lastenheft</vt:lpstr>
      <vt:lpstr>Beispiel - Pflichtenheft</vt:lpstr>
      <vt:lpstr>Gemeinsames Erarbeiten in One Note - Ergebnis</vt:lpstr>
      <vt:lpstr>EPK zum Workflow bei der Benutzung der Anwendung</vt:lpstr>
      <vt:lpstr>Erarbeitung an der Tafel mit Unterstützung durch Mockups</vt:lpstr>
      <vt:lpstr>PowerPoint Presentation</vt:lpstr>
      <vt:lpstr>PowerPoint Presentation</vt:lpstr>
      <vt:lpstr>PowerPoint Presentation</vt:lpstr>
      <vt:lpstr>PowerPoint Presentation</vt:lpstr>
      <vt:lpstr>Gemeinsam an der Tafel - Ergebnis</vt:lpstr>
      <vt:lpstr>Gemeinsam an der Tafel - Ergebnis</vt:lpstr>
      <vt:lpstr>Definieren der Arbeitspakete</vt:lpstr>
      <vt:lpstr>Abstimmen über Dauer</vt:lpstr>
      <vt:lpstr>Vorgangsliste aus den Arbeitspaketen erstellen - Ergebnis</vt:lpstr>
      <vt:lpstr>Netzplan wird im Nachhinein erstellt - Ergebnis</vt:lpstr>
      <vt:lpstr>Balkendiagramm – Wenn Dauer festgelegt</vt:lpstr>
      <vt:lpstr>Follow Up</vt:lpstr>
    </vt:vector>
  </TitlesOfParts>
  <Company>SAP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 and Here and Here</dc:title>
  <dc:creator>SAP SE</dc:creator>
  <cp:keywords>2018/16:9/white</cp:keywords>
  <cp:lastModifiedBy>Schuetz, Sebastian</cp:lastModifiedBy>
  <cp:revision>20</cp:revision>
  <dcterms:created xsi:type="dcterms:W3CDTF">2018-03-13T10:33:08Z</dcterms:created>
  <dcterms:modified xsi:type="dcterms:W3CDTF">2018-03-18T13:24:14Z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1101452479</vt:i4>
  </property>
  <property fmtid="{D5CDD505-2E9C-101B-9397-08002B2CF9AE}" pid="3" name="_NewReviewCycle">
    <vt:lpwstr/>
  </property>
  <property fmtid="{D5CDD505-2E9C-101B-9397-08002B2CF9AE}" pid="4" name="_EmailSubject">
    <vt:lpwstr>SAP - PPT Exploration (Updated)</vt:lpwstr>
  </property>
  <property fmtid="{D5CDD505-2E9C-101B-9397-08002B2CF9AE}" pid="5" name="_AuthorEmail">
    <vt:lpwstr>heidi.bitz@sap.com</vt:lpwstr>
  </property>
  <property fmtid="{D5CDD505-2E9C-101B-9397-08002B2CF9AE}" pid="6" name="_AuthorEmailDisplayName">
    <vt:lpwstr>Bitz, Heidi</vt:lpwstr>
  </property>
  <property fmtid="{D5CDD505-2E9C-101B-9397-08002B2CF9AE}" pid="7" name="_PreviousAdHocReviewCycleID">
    <vt:i4>1357826825</vt:i4>
  </property>
</Properties>
</file>

<file path=docProps/thumbnail.jpeg>
</file>